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721" r:id="rId3"/>
  </p:sldMasterIdLst>
  <p:notesMasterIdLst>
    <p:notesMasterId r:id="rId35"/>
  </p:notesMasterIdLst>
  <p:sldIdLst>
    <p:sldId id="262" r:id="rId4"/>
    <p:sldId id="338" r:id="rId5"/>
    <p:sldId id="362" r:id="rId6"/>
    <p:sldId id="361" r:id="rId7"/>
    <p:sldId id="311" r:id="rId8"/>
    <p:sldId id="352" r:id="rId9"/>
    <p:sldId id="353" r:id="rId10"/>
    <p:sldId id="354" r:id="rId11"/>
    <p:sldId id="355" r:id="rId12"/>
    <p:sldId id="356" r:id="rId13"/>
    <p:sldId id="357" r:id="rId14"/>
    <p:sldId id="358" r:id="rId15"/>
    <p:sldId id="359" r:id="rId16"/>
    <p:sldId id="360" r:id="rId17"/>
    <p:sldId id="365" r:id="rId18"/>
    <p:sldId id="369" r:id="rId19"/>
    <p:sldId id="370" r:id="rId20"/>
    <p:sldId id="366" r:id="rId21"/>
    <p:sldId id="367" r:id="rId22"/>
    <p:sldId id="347" r:id="rId23"/>
    <p:sldId id="348" r:id="rId24"/>
    <p:sldId id="368" r:id="rId25"/>
    <p:sldId id="351" r:id="rId26"/>
    <p:sldId id="350" r:id="rId27"/>
    <p:sldId id="349" r:id="rId28"/>
    <p:sldId id="363" r:id="rId29"/>
    <p:sldId id="364" r:id="rId30"/>
    <p:sldId id="280" r:id="rId31"/>
    <p:sldId id="300" r:id="rId32"/>
    <p:sldId id="325" r:id="rId33"/>
    <p:sldId id="296" r:id="rId3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7E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6E3E3"/>
          </a:solidFill>
        </a:fill>
      </a:tcStyle>
    </a:wholeTbl>
    <a:band2H>
      <a:tcTxStyle/>
      <a:tcStyle>
        <a:tcBdr/>
        <a:fill>
          <a:solidFill>
            <a:srgbClr val="F3F1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CFCF"/>
          </a:solidFill>
        </a:fill>
      </a:tcStyle>
    </a:wholeTbl>
    <a:band2H>
      <a:tcTxStyle/>
      <a:tcStyle>
        <a:tcBdr/>
        <a:fill>
          <a:solidFill>
            <a:srgbClr val="FCE9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2D4F5"/>
          </a:solidFill>
        </a:fill>
      </a:tcStyle>
    </a:wholeTbl>
    <a:band2H>
      <a:tcTxStyle/>
      <a:tcStyle>
        <a:tcBdr/>
        <a:fill>
          <a:solidFill>
            <a:srgbClr val="F1EBF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606" autoAdjust="0"/>
    <p:restoredTop sz="95833"/>
  </p:normalViewPr>
  <p:slideViewPr>
    <p:cSldViewPr snapToGrid="0" snapToObjects="1">
      <p:cViewPr varScale="1">
        <p:scale>
          <a:sx n="86" d="100"/>
          <a:sy n="86" d="100"/>
        </p:scale>
        <p:origin x="1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6" name="Shape 38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585438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3300" y="642938"/>
            <a:ext cx="4903788" cy="2759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  <a:cs typeface=""/>
              </a:rPr>
              <a:t>IBM Analytics</a:t>
            </a:r>
            <a:br>
              <a:rPr lang="en-US">
                <a:solidFill>
                  <a:srgbClr val="000000"/>
                </a:solidFill>
                <a:cs typeface=""/>
              </a:rPr>
            </a:br>
            <a:r>
              <a:rPr lang="en-US">
                <a:solidFill>
                  <a:srgbClr val="000000"/>
                </a:solidFill>
                <a:cs typeface=""/>
              </a:rPr>
              <a:t>© 2017 IBM Corporation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40B581C-626E-294F-B722-58DBE953966B}" type="slidenum">
              <a:rPr lang="en-US">
                <a:solidFill>
                  <a:srgbClr val="000000"/>
                </a:solidFill>
                <a:cs typeface=""/>
              </a:rPr>
              <a:pPr>
                <a:defRPr/>
              </a:pPr>
              <a:t>3</a:t>
            </a:fld>
            <a:endParaRPr lang="en-US">
              <a:solidFill>
                <a:srgbClr val="000000"/>
              </a:solidFill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66074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3300" y="642938"/>
            <a:ext cx="4903788" cy="2759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67149A0B-C2B1-4D49-B0EC-430DCFCE1390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310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  <a:cs typeface=""/>
              </a:rPr>
              <a:t>IBM Analytics</a:t>
            </a:r>
            <a:br>
              <a:rPr lang="en-US">
                <a:solidFill>
                  <a:srgbClr val="000000"/>
                </a:solidFill>
                <a:cs typeface=""/>
              </a:rPr>
            </a:br>
            <a:r>
              <a:rPr lang="en-US">
                <a:solidFill>
                  <a:srgbClr val="000000"/>
                </a:solidFill>
                <a:cs typeface=""/>
              </a:rPr>
              <a:t>© 2017 IBM Corporation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40B581C-626E-294F-B722-58DBE953966B}" type="slidenum">
              <a:rPr lang="en-US">
                <a:solidFill>
                  <a:srgbClr val="000000"/>
                </a:solidFill>
                <a:cs typeface=""/>
              </a:rPr>
              <a:pPr>
                <a:defRPr/>
              </a:pPr>
              <a:t>26</a:t>
            </a:fld>
            <a:endParaRPr lang="en-US">
              <a:solidFill>
                <a:srgbClr val="000000"/>
              </a:solidFill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954843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IBM Analytics</a:t>
            </a:r>
            <a:br>
              <a:rPr lang="en-US"/>
            </a:br>
            <a:r>
              <a:rPr lang="en-US"/>
              <a:t>© 2017 IBM Corporation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40B581C-626E-294F-B722-58DBE953966B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48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Blank">
    <p:bg>
      <p:bgPr>
        <a:solidFill>
          <a:schemeClr val="accent2">
            <a:lumOff val="558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Rectangle 14"/>
          <p:cNvSpPr/>
          <p:nvPr userDrawn="1"/>
        </p:nvSpPr>
        <p:spPr>
          <a:xfrm>
            <a:off x="-2" y="6413500"/>
            <a:ext cx="12192004" cy="444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323" name="ibm_logo_dark blue-01.png" descr="ibm_logo_dark blue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1717319" y="6383320"/>
            <a:ext cx="190502" cy="504861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Line"/>
          <p:cNvSpPr/>
          <p:nvPr/>
        </p:nvSpPr>
        <p:spPr>
          <a:xfrm>
            <a:off x="-1" y="6394450"/>
            <a:ext cx="12192003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5" name="Subtitle 2"/>
          <p:cNvSpPr txBox="1"/>
          <p:nvPr/>
        </p:nvSpPr>
        <p:spPr>
          <a:xfrm>
            <a:off x="7768907" y="6512414"/>
            <a:ext cx="3643976" cy="264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CACACA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Internal and Business Partner Use Only</a:t>
            </a:r>
          </a:p>
        </p:txBody>
      </p:sp>
      <p:sp>
        <p:nvSpPr>
          <p:cNvPr id="326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254000" y="254000"/>
            <a:ext cx="4024249" cy="521223"/>
          </a:xfrm>
          <a:prstGeom prst="rect">
            <a:avLst/>
          </a:prstGeom>
        </p:spPr>
        <p:txBody>
          <a:bodyPr lIns="45718" tIns="45718" rIns="45718" bIns="45718"/>
          <a:lstStyle>
            <a:lvl1pPr defTabSz="777240">
              <a:lnSpc>
                <a:spcPct val="90000"/>
              </a:lnSpc>
              <a:defRPr sz="3000" b="1">
                <a:solidFill>
                  <a:schemeClr val="accent4"/>
                </a:solidFill>
              </a:defRPr>
            </a:lvl1pPr>
          </a:lstStyle>
          <a:p>
            <a:r>
              <a:t>Slide title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"/>
          <p:cNvSpPr/>
          <p:nvPr userDrawn="1"/>
        </p:nvSpPr>
        <p:spPr>
          <a:xfrm>
            <a:off x="0" y="0"/>
            <a:ext cx="12192000" cy="6854528"/>
          </a:xfrm>
          <a:prstGeom prst="rect">
            <a:avLst/>
          </a:prstGeom>
          <a:solidFill>
            <a:srgbClr val="15283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7" name="Square"/>
          <p:cNvSpPr/>
          <p:nvPr userDrawn="1"/>
        </p:nvSpPr>
        <p:spPr>
          <a:xfrm>
            <a:off x="11821986" y="4883171"/>
            <a:ext cx="361161" cy="361161"/>
          </a:xfrm>
          <a:prstGeom prst="rect">
            <a:avLst/>
          </a:prstGeom>
          <a:solidFill>
            <a:srgbClr val="1E354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8" name="Square"/>
          <p:cNvSpPr/>
          <p:nvPr userDrawn="1"/>
        </p:nvSpPr>
        <p:spPr>
          <a:xfrm>
            <a:off x="10643795" y="5243601"/>
            <a:ext cx="1181539" cy="1181539"/>
          </a:xfrm>
          <a:prstGeom prst="rect">
            <a:avLst/>
          </a:prstGeom>
          <a:solidFill>
            <a:srgbClr val="1E354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9" name="Rectangle"/>
          <p:cNvSpPr/>
          <p:nvPr userDrawn="1"/>
        </p:nvSpPr>
        <p:spPr>
          <a:xfrm>
            <a:off x="10643795" y="6262041"/>
            <a:ext cx="1181539" cy="163259"/>
          </a:xfrm>
          <a:prstGeom prst="rect">
            <a:avLst/>
          </a:prstGeom>
          <a:solidFill>
            <a:srgbClr val="325C8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0" name="Square"/>
          <p:cNvSpPr/>
          <p:nvPr userDrawn="1"/>
        </p:nvSpPr>
        <p:spPr>
          <a:xfrm>
            <a:off x="10215767" y="6425589"/>
            <a:ext cx="428941" cy="428941"/>
          </a:xfrm>
          <a:prstGeom prst="rect">
            <a:avLst/>
          </a:prstGeom>
          <a:solidFill>
            <a:srgbClr val="00847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1" name="Square"/>
          <p:cNvSpPr/>
          <p:nvPr userDrawn="1"/>
        </p:nvSpPr>
        <p:spPr>
          <a:xfrm>
            <a:off x="11827477" y="6423853"/>
            <a:ext cx="170271" cy="170270"/>
          </a:xfrm>
          <a:prstGeom prst="rect">
            <a:avLst/>
          </a:prstGeom>
          <a:solidFill>
            <a:srgbClr val="FE4F0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2" name="Square"/>
          <p:cNvSpPr/>
          <p:nvPr userDrawn="1"/>
        </p:nvSpPr>
        <p:spPr>
          <a:xfrm>
            <a:off x="1188093" y="1178701"/>
            <a:ext cx="635001" cy="635001"/>
          </a:xfrm>
          <a:prstGeom prst="rect">
            <a:avLst/>
          </a:prstGeom>
          <a:solidFill>
            <a:srgbClr val="274A6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3" name="Square"/>
          <p:cNvSpPr/>
          <p:nvPr userDrawn="1"/>
        </p:nvSpPr>
        <p:spPr>
          <a:xfrm>
            <a:off x="1823450" y="1812512"/>
            <a:ext cx="170271" cy="170270"/>
          </a:xfrm>
          <a:prstGeom prst="rect">
            <a:avLst/>
          </a:prstGeom>
          <a:solidFill>
            <a:srgbClr val="FE4F0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4" name="Square"/>
          <p:cNvSpPr/>
          <p:nvPr userDrawn="1"/>
        </p:nvSpPr>
        <p:spPr>
          <a:xfrm>
            <a:off x="1734739" y="1983323"/>
            <a:ext cx="88359" cy="88358"/>
          </a:xfrm>
          <a:prstGeom prst="rect">
            <a:avLst/>
          </a:prstGeom>
          <a:solidFill>
            <a:srgbClr val="A6256E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5" name="Square"/>
          <p:cNvSpPr/>
          <p:nvPr userDrawn="1"/>
        </p:nvSpPr>
        <p:spPr>
          <a:xfrm>
            <a:off x="5213" y="-3317"/>
            <a:ext cx="1181539" cy="1181538"/>
          </a:xfrm>
          <a:prstGeom prst="rect">
            <a:avLst/>
          </a:prstGeom>
          <a:solidFill>
            <a:srgbClr val="1E354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6" name="Square"/>
          <p:cNvSpPr/>
          <p:nvPr userDrawn="1"/>
        </p:nvSpPr>
        <p:spPr>
          <a:xfrm>
            <a:off x="756376" y="1814354"/>
            <a:ext cx="428941" cy="428941"/>
          </a:xfrm>
          <a:prstGeom prst="rect">
            <a:avLst/>
          </a:prstGeom>
          <a:solidFill>
            <a:srgbClr val="42D6C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7" name="Rectangle"/>
          <p:cNvSpPr/>
          <p:nvPr userDrawn="1"/>
        </p:nvSpPr>
        <p:spPr>
          <a:xfrm>
            <a:off x="5213" y="1014259"/>
            <a:ext cx="1181539" cy="163260"/>
          </a:xfrm>
          <a:prstGeom prst="rect">
            <a:avLst/>
          </a:prstGeom>
          <a:solidFill>
            <a:srgbClr val="325C8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9" name="Line"/>
          <p:cNvSpPr/>
          <p:nvPr userDrawn="1"/>
        </p:nvSpPr>
        <p:spPr>
          <a:xfrm>
            <a:off x="4445699" y="4236333"/>
            <a:ext cx="3300599" cy="1"/>
          </a:xfrm>
          <a:prstGeom prst="line">
            <a:avLst/>
          </a:prstGeom>
          <a:ln w="25400">
            <a:solidFill>
              <a:srgbClr val="02B4A0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/>
            </a:pPr>
            <a:endParaRPr sz="1200">
              <a:sym typeface="Helvetica Light"/>
            </a:endParaRPr>
          </a:p>
        </p:txBody>
      </p:sp>
      <p:sp>
        <p:nvSpPr>
          <p:cNvPr id="21" name="Title 3"/>
          <p:cNvSpPr txBox="1">
            <a:spLocks/>
          </p:cNvSpPr>
          <p:nvPr userDrawn="1"/>
        </p:nvSpPr>
        <p:spPr>
          <a:xfrm>
            <a:off x="2191901" y="1897646"/>
            <a:ext cx="3799873" cy="43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sz="1688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Click to edit Master title style</a:t>
            </a:r>
          </a:p>
        </p:txBody>
      </p:sp>
      <p:sp>
        <p:nvSpPr>
          <p:cNvPr id="22" name="Title 3"/>
          <p:cNvSpPr txBox="1">
            <a:spLocks/>
          </p:cNvSpPr>
          <p:nvPr userDrawn="1"/>
        </p:nvSpPr>
        <p:spPr>
          <a:xfrm>
            <a:off x="1993719" y="3295347"/>
            <a:ext cx="8650076" cy="683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sz="3300" b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Click to edit Master title style</a:t>
            </a:r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39739" y="6540500"/>
            <a:ext cx="256480" cy="24109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FFFFFF"/>
                </a:solidFill>
              </a:rPr>
              <a:pPr/>
              <a:t>‹#›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716" y="83774"/>
            <a:ext cx="10256947" cy="678229"/>
          </a:xfrm>
          <a:prstGeom prst="rect">
            <a:avLst/>
          </a:prstGeom>
        </p:spPr>
        <p:txBody>
          <a:bodyPr/>
          <a:lstStyle>
            <a:lvl1pPr algn="l"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6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2685" y="2343157"/>
            <a:ext cx="11508819" cy="1077913"/>
          </a:xfrm>
          <a:prstGeom prst="rect">
            <a:avLst/>
          </a:prstGeom>
        </p:spPr>
        <p:txBody>
          <a:bodyPr anchor="b"/>
          <a:lstStyle>
            <a:lvl1pPr>
              <a:defRPr sz="2625">
                <a:solidFill>
                  <a:schemeClr val="bg1"/>
                </a:solidFill>
              </a:defRPr>
            </a:lvl1pPr>
          </a:lstStyle>
          <a:p>
            <a:pPr lvl="0"/>
            <a:r>
              <a:rPr lang="en-CA" noProof="0"/>
              <a:t>Click to edit Master title style</a:t>
            </a:r>
            <a:endParaRPr lang="en-US" noProof="0"/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32319" y="917582"/>
            <a:ext cx="11457748" cy="492125"/>
          </a:xfrm>
          <a:prstGeom prst="rect">
            <a:avLst/>
          </a:prstGeom>
        </p:spPr>
        <p:txBody>
          <a:bodyPr anchor="b"/>
          <a:lstStyle>
            <a:lvl1pPr marL="0" indent="0">
              <a:buFont typeface="Wingdings" charset="0"/>
              <a:buNone/>
              <a:defRPr sz="825">
                <a:solidFill>
                  <a:schemeClr val="bg1"/>
                </a:solidFill>
              </a:defRPr>
            </a:lvl1pPr>
          </a:lstStyle>
          <a:p>
            <a:pPr lvl="0"/>
            <a:r>
              <a:rPr lang="en-CA" noProof="0"/>
              <a:t>Click to edit Master subtitle style</a:t>
            </a:r>
            <a:endParaRPr lang="en-US" noProof="0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black">
          <a:xfrm>
            <a:off x="7912101" y="6481769"/>
            <a:ext cx="4072467" cy="173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>
            <a:spAutoFit/>
          </a:bodyPr>
          <a:lstStyle/>
          <a:p>
            <a:pPr algn="r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675" kern="1200" dirty="0">
                <a:solidFill>
                  <a:srgbClr val="FFFFFF"/>
                </a:solidFill>
                <a:latin typeface="Arial" charset="0"/>
                <a:ea typeface="MS PGothic" charset="0"/>
                <a:cs typeface="MS PGothic" charset="0"/>
              </a:rPr>
              <a:t>© 2017 IBM Corporation</a:t>
            </a: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484" y="593725"/>
            <a:ext cx="11394016" cy="501650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269874"/>
            <a:ext cx="11389784" cy="5099176"/>
          </a:xfrm>
          <a:prstGeom prst="rect">
            <a:avLst/>
          </a:prstGeom>
        </p:spPr>
        <p:txBody>
          <a:bodyPr/>
          <a:lstStyle>
            <a:lvl2pPr marL="386954" indent="-169069">
              <a:buClr>
                <a:schemeClr val="tx1"/>
              </a:buClr>
              <a:buFont typeface="STHeitiSC-Light" charset="-122"/>
              <a:buChar char="－"/>
              <a:defRPr b="0"/>
            </a:lvl2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/>
          </p:cNvSpPr>
          <p:nvPr userDrawn="1"/>
        </p:nvSpPr>
        <p:spPr>
          <a:xfrm>
            <a:off x="0" y="1095376"/>
            <a:ext cx="12192000" cy="5762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</a:pPr>
            <a:endParaRPr lang="en-US" sz="900" kern="1200" dirty="0">
              <a:solidFill>
                <a:srgbClr val="00000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484" y="593725"/>
            <a:ext cx="11394016" cy="501650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6" name="Rectangle 6"/>
          <p:cNvSpPr>
            <a:spLocks noChangeArrowheads="1"/>
          </p:cNvSpPr>
          <p:nvPr userDrawn="1"/>
        </p:nvSpPr>
        <p:spPr bwMode="black">
          <a:xfrm>
            <a:off x="7912101" y="6481769"/>
            <a:ext cx="4072467" cy="173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>
            <a:spAutoFit/>
          </a:bodyPr>
          <a:lstStyle/>
          <a:p>
            <a:pPr algn="r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675" kern="1200" dirty="0">
                <a:solidFill>
                  <a:srgbClr val="FFFFFF"/>
                </a:solidFill>
                <a:latin typeface="Arial" charset="0"/>
                <a:ea typeface="MS PGothic" charset="0"/>
                <a:cs typeface="MS PGothic" charset="0"/>
              </a:rPr>
              <a:t>© 2017 IBM Corporation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254000" y="6456363"/>
            <a:ext cx="73660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50" kern="1200" dirty="0">
                <a:solidFill>
                  <a:srgbClr val="FFFFFF"/>
                </a:solidFill>
                <a:latin typeface="Arial" charset="0"/>
                <a:ea typeface="MS PGothic" charset="0"/>
                <a:cs typeface=""/>
              </a:rPr>
              <a:t>&lt;#&gt;</a:t>
            </a: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4222752"/>
          </a:xfrm>
          <a:prstGeom prst="rect">
            <a:avLst/>
          </a:prstGeom>
          <a:solidFill>
            <a:srgbClr val="1C35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</a:pPr>
            <a:endParaRPr lang="en-US" sz="1200" kern="1200">
              <a:solidFill>
                <a:srgbClr val="FFFFFF"/>
              </a:solidFill>
            </a:endParaRPr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9701" y="2908670"/>
            <a:ext cx="11508819" cy="1077913"/>
          </a:xfrm>
          <a:prstGeom prst="rect">
            <a:avLst/>
          </a:prstGeom>
        </p:spPr>
        <p:txBody>
          <a:bodyPr anchor="ctr"/>
          <a:lstStyle>
            <a:lvl1pPr>
              <a:defRPr sz="2625">
                <a:solidFill>
                  <a:schemeClr val="bg1"/>
                </a:solidFill>
              </a:defRPr>
            </a:lvl1pPr>
          </a:lstStyle>
          <a:p>
            <a:pPr lvl="0"/>
            <a:r>
              <a:rPr lang="en-CA" noProof="0"/>
              <a:t>Click to edit Master title style</a:t>
            </a:r>
            <a:endParaRPr lang="en-US" noProof="0"/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>
            <a:off x="345019" y="549275"/>
            <a:ext cx="114935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1200">
              <a:latin typeface="Arial" charset="0"/>
              <a:ea typeface="MS PGothic" charset="0"/>
              <a:cs typeface="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262957" y="214213"/>
            <a:ext cx="10406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050" kern="1200" dirty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IBM</a:t>
            </a:r>
            <a:r>
              <a:rPr lang="en-US" sz="1050" b="1" kern="1200" dirty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Analytics</a:t>
            </a:r>
            <a:endParaRPr lang="en-US" sz="1050" kern="1200" dirty="0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11" name="Picture 10" descr="mage result for ibm white logo"/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37680" y="-210964"/>
            <a:ext cx="996411" cy="9964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22752"/>
            <a:ext cx="12192000" cy="2635248"/>
          </a:xfrm>
          <a:prstGeom prst="rect">
            <a:avLst/>
          </a:prstGeom>
        </p:spPr>
      </p:pic>
    </p:spTree>
    <p:extLst/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4"/>
          <p:cNvSpPr/>
          <p:nvPr/>
        </p:nvSpPr>
        <p:spPr>
          <a:xfrm>
            <a:off x="7658782" y="0"/>
            <a:ext cx="2986479" cy="6858000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35" name="Rectangle 13"/>
          <p:cNvSpPr/>
          <p:nvPr/>
        </p:nvSpPr>
        <p:spPr>
          <a:xfrm>
            <a:off x="0" y="0"/>
            <a:ext cx="7658783" cy="6858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36" name="Rectangle 16"/>
          <p:cNvSpPr/>
          <p:nvPr/>
        </p:nvSpPr>
        <p:spPr>
          <a:xfrm>
            <a:off x="10639245" y="-11563"/>
            <a:ext cx="1552756" cy="6881125"/>
          </a:xfrm>
          <a:prstGeom prst="rect">
            <a:avLst/>
          </a:prstGeom>
          <a:solidFill>
            <a:srgbClr val="E4E1E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37" name="Rectangle 14"/>
          <p:cNvSpPr/>
          <p:nvPr/>
        </p:nvSpPr>
        <p:spPr>
          <a:xfrm>
            <a:off x="-2" y="6413500"/>
            <a:ext cx="12192004" cy="444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38" name="ibm_logo_dark blue-01.png" descr="ibm_logo_dark blue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1717319" y="6383320"/>
            <a:ext cx="190502" cy="504861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ubtitle 2"/>
          <p:cNvSpPr txBox="1">
            <a:spLocks noGrp="1"/>
          </p:cNvSpPr>
          <p:nvPr>
            <p:ph type="body" sz="quarter" idx="13"/>
          </p:nvPr>
        </p:nvSpPr>
        <p:spPr>
          <a:xfrm>
            <a:off x="254000" y="2869319"/>
            <a:ext cx="5588000" cy="609885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3600">
                <a:solidFill>
                  <a:srgbClr val="DBD6D6"/>
                </a:solidFill>
              </a:defRPr>
            </a:lvl1pPr>
          </a:lstStyle>
          <a:p>
            <a:r>
              <a:t>Sub-title</a:t>
            </a:r>
          </a:p>
        </p:txBody>
      </p:sp>
      <p:sp>
        <p:nvSpPr>
          <p:cNvPr id="42" name="Subtitle 2"/>
          <p:cNvSpPr txBox="1">
            <a:spLocks noGrp="1"/>
          </p:cNvSpPr>
          <p:nvPr>
            <p:ph type="body" sz="quarter" idx="14"/>
          </p:nvPr>
        </p:nvSpPr>
        <p:spPr>
          <a:xfrm>
            <a:off x="254000" y="4057355"/>
            <a:ext cx="5588000" cy="350663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1800">
                <a:solidFill>
                  <a:srgbClr val="FFFFFF"/>
                </a:solidFill>
              </a:defRPr>
            </a:lvl1pPr>
          </a:lstStyle>
          <a:p>
            <a:r>
              <a:t>Presenter Name(s)</a:t>
            </a:r>
          </a:p>
        </p:txBody>
      </p:sp>
      <p:sp>
        <p:nvSpPr>
          <p:cNvPr id="43" name="Subtitle 2"/>
          <p:cNvSpPr txBox="1">
            <a:spLocks noGrp="1"/>
          </p:cNvSpPr>
          <p:nvPr>
            <p:ph type="body" sz="quarter" idx="15"/>
          </p:nvPr>
        </p:nvSpPr>
        <p:spPr>
          <a:xfrm>
            <a:off x="254000" y="4408015"/>
            <a:ext cx="5588000" cy="350663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1800">
                <a:solidFill>
                  <a:srgbClr val="FFFFFF"/>
                </a:solidFill>
              </a:defRPr>
            </a:lvl1pPr>
          </a:lstStyle>
          <a:p>
            <a:r>
              <a:t>Date</a:t>
            </a:r>
          </a:p>
        </p:txBody>
      </p:sp>
      <p:sp>
        <p:nvSpPr>
          <p:cNvPr id="44" name="Subtitle 2"/>
          <p:cNvSpPr txBox="1">
            <a:spLocks noGrp="1"/>
          </p:cNvSpPr>
          <p:nvPr>
            <p:ph type="body" sz="quarter" idx="16"/>
          </p:nvPr>
        </p:nvSpPr>
        <p:spPr>
          <a:xfrm>
            <a:off x="254000" y="2099322"/>
            <a:ext cx="5588000" cy="769999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4800" b="1"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0483927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"/>
          <p:cNvSpPr/>
          <p:nvPr userDrawn="1"/>
        </p:nvSpPr>
        <p:spPr>
          <a:xfrm>
            <a:off x="0" y="0"/>
            <a:ext cx="12192000" cy="6854528"/>
          </a:xfrm>
          <a:prstGeom prst="rect">
            <a:avLst/>
          </a:prstGeom>
          <a:solidFill>
            <a:srgbClr val="15283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7" name="Square"/>
          <p:cNvSpPr/>
          <p:nvPr userDrawn="1"/>
        </p:nvSpPr>
        <p:spPr>
          <a:xfrm>
            <a:off x="11821986" y="4883171"/>
            <a:ext cx="361161" cy="361161"/>
          </a:xfrm>
          <a:prstGeom prst="rect">
            <a:avLst/>
          </a:prstGeom>
          <a:solidFill>
            <a:srgbClr val="1E354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8" name="Square"/>
          <p:cNvSpPr/>
          <p:nvPr userDrawn="1"/>
        </p:nvSpPr>
        <p:spPr>
          <a:xfrm>
            <a:off x="10643795" y="5243601"/>
            <a:ext cx="1181539" cy="1181539"/>
          </a:xfrm>
          <a:prstGeom prst="rect">
            <a:avLst/>
          </a:prstGeom>
          <a:solidFill>
            <a:srgbClr val="1E354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9" name="Rectangle"/>
          <p:cNvSpPr/>
          <p:nvPr userDrawn="1"/>
        </p:nvSpPr>
        <p:spPr>
          <a:xfrm>
            <a:off x="10643795" y="6262041"/>
            <a:ext cx="1181539" cy="163259"/>
          </a:xfrm>
          <a:prstGeom prst="rect">
            <a:avLst/>
          </a:prstGeom>
          <a:solidFill>
            <a:srgbClr val="325C8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0" name="Square"/>
          <p:cNvSpPr/>
          <p:nvPr userDrawn="1"/>
        </p:nvSpPr>
        <p:spPr>
          <a:xfrm>
            <a:off x="10215767" y="6425589"/>
            <a:ext cx="428941" cy="428941"/>
          </a:xfrm>
          <a:prstGeom prst="rect">
            <a:avLst/>
          </a:prstGeom>
          <a:solidFill>
            <a:srgbClr val="00847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1" name="Square"/>
          <p:cNvSpPr/>
          <p:nvPr userDrawn="1"/>
        </p:nvSpPr>
        <p:spPr>
          <a:xfrm>
            <a:off x="11827477" y="6423853"/>
            <a:ext cx="170271" cy="170270"/>
          </a:xfrm>
          <a:prstGeom prst="rect">
            <a:avLst/>
          </a:prstGeom>
          <a:solidFill>
            <a:srgbClr val="FE4F0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2" name="Square"/>
          <p:cNvSpPr/>
          <p:nvPr userDrawn="1"/>
        </p:nvSpPr>
        <p:spPr>
          <a:xfrm>
            <a:off x="1188093" y="1178701"/>
            <a:ext cx="635001" cy="635001"/>
          </a:xfrm>
          <a:prstGeom prst="rect">
            <a:avLst/>
          </a:prstGeom>
          <a:solidFill>
            <a:srgbClr val="274A6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3" name="Square"/>
          <p:cNvSpPr/>
          <p:nvPr userDrawn="1"/>
        </p:nvSpPr>
        <p:spPr>
          <a:xfrm>
            <a:off x="1823450" y="1812512"/>
            <a:ext cx="170271" cy="170270"/>
          </a:xfrm>
          <a:prstGeom prst="rect">
            <a:avLst/>
          </a:prstGeom>
          <a:solidFill>
            <a:srgbClr val="FE4F0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4" name="Square"/>
          <p:cNvSpPr/>
          <p:nvPr userDrawn="1"/>
        </p:nvSpPr>
        <p:spPr>
          <a:xfrm>
            <a:off x="1734739" y="1983323"/>
            <a:ext cx="88359" cy="88358"/>
          </a:xfrm>
          <a:prstGeom prst="rect">
            <a:avLst/>
          </a:prstGeom>
          <a:solidFill>
            <a:srgbClr val="A6256E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5" name="Square"/>
          <p:cNvSpPr/>
          <p:nvPr userDrawn="1"/>
        </p:nvSpPr>
        <p:spPr>
          <a:xfrm>
            <a:off x="5213" y="-3317"/>
            <a:ext cx="1181539" cy="1181538"/>
          </a:xfrm>
          <a:prstGeom prst="rect">
            <a:avLst/>
          </a:prstGeom>
          <a:solidFill>
            <a:srgbClr val="1E354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6" name="Square"/>
          <p:cNvSpPr/>
          <p:nvPr userDrawn="1"/>
        </p:nvSpPr>
        <p:spPr>
          <a:xfrm>
            <a:off x="756376" y="1814354"/>
            <a:ext cx="428941" cy="428941"/>
          </a:xfrm>
          <a:prstGeom prst="rect">
            <a:avLst/>
          </a:prstGeom>
          <a:solidFill>
            <a:srgbClr val="42D6C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7" name="Rectangle"/>
          <p:cNvSpPr/>
          <p:nvPr userDrawn="1"/>
        </p:nvSpPr>
        <p:spPr>
          <a:xfrm>
            <a:off x="5213" y="1014259"/>
            <a:ext cx="1181539" cy="163260"/>
          </a:xfrm>
          <a:prstGeom prst="rect">
            <a:avLst/>
          </a:prstGeom>
          <a:solidFill>
            <a:srgbClr val="325C8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9" name="Line"/>
          <p:cNvSpPr/>
          <p:nvPr userDrawn="1"/>
        </p:nvSpPr>
        <p:spPr>
          <a:xfrm>
            <a:off x="4445699" y="4236333"/>
            <a:ext cx="3300599" cy="1"/>
          </a:xfrm>
          <a:prstGeom prst="line">
            <a:avLst/>
          </a:prstGeom>
          <a:ln w="25400">
            <a:solidFill>
              <a:srgbClr val="02B4A0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/>
            </a:pPr>
            <a:endParaRPr sz="1200">
              <a:sym typeface="Helvetica Light"/>
            </a:endParaRPr>
          </a:p>
        </p:txBody>
      </p:sp>
      <p:sp>
        <p:nvSpPr>
          <p:cNvPr id="21" name="Title 3"/>
          <p:cNvSpPr txBox="1">
            <a:spLocks/>
          </p:cNvSpPr>
          <p:nvPr userDrawn="1"/>
        </p:nvSpPr>
        <p:spPr>
          <a:xfrm>
            <a:off x="2191901" y="1897646"/>
            <a:ext cx="3799873" cy="43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sz="1688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Click to edit Master title style</a:t>
            </a:r>
          </a:p>
        </p:txBody>
      </p:sp>
      <p:sp>
        <p:nvSpPr>
          <p:cNvPr id="22" name="Title 3"/>
          <p:cNvSpPr txBox="1">
            <a:spLocks/>
          </p:cNvSpPr>
          <p:nvPr userDrawn="1"/>
        </p:nvSpPr>
        <p:spPr>
          <a:xfrm>
            <a:off x="1993719" y="3295347"/>
            <a:ext cx="8650076" cy="683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sz="3300" b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Click to edit Master title style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39739" y="6540500"/>
            <a:ext cx="256480" cy="24109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FFFFFF"/>
                </a:solidFill>
              </a:rPr>
              <a:pPr/>
              <a:t>‹#›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716" y="83774"/>
            <a:ext cx="10256947" cy="678229"/>
          </a:xfrm>
          <a:prstGeom prst="rect">
            <a:avLst/>
          </a:prstGeom>
        </p:spPr>
        <p:txBody>
          <a:bodyPr/>
          <a:lstStyle>
            <a:lvl1pPr algn="l"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6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2685" y="2343157"/>
            <a:ext cx="11508819" cy="1077913"/>
          </a:xfrm>
          <a:prstGeom prst="rect">
            <a:avLst/>
          </a:prstGeom>
        </p:spPr>
        <p:txBody>
          <a:bodyPr anchor="b"/>
          <a:lstStyle>
            <a:lvl1pPr>
              <a:defRPr sz="2625">
                <a:solidFill>
                  <a:schemeClr val="bg1"/>
                </a:solidFill>
              </a:defRPr>
            </a:lvl1pPr>
          </a:lstStyle>
          <a:p>
            <a:pPr lvl="0"/>
            <a:r>
              <a:rPr lang="en-CA" noProof="0"/>
              <a:t>Click to edit Master title style</a:t>
            </a:r>
            <a:endParaRPr lang="en-US" noProof="0"/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32319" y="917582"/>
            <a:ext cx="11457748" cy="492125"/>
          </a:xfrm>
          <a:prstGeom prst="rect">
            <a:avLst/>
          </a:prstGeom>
        </p:spPr>
        <p:txBody>
          <a:bodyPr anchor="b"/>
          <a:lstStyle>
            <a:lvl1pPr marL="0" indent="0">
              <a:buFont typeface="Wingdings" charset="0"/>
              <a:buNone/>
              <a:defRPr sz="825">
                <a:solidFill>
                  <a:schemeClr val="bg1"/>
                </a:solidFill>
              </a:defRPr>
            </a:lvl1pPr>
          </a:lstStyle>
          <a:p>
            <a:pPr lvl="0"/>
            <a:r>
              <a:rPr lang="en-CA" noProof="0"/>
              <a:t>Click to edit Master subtitle style</a:t>
            </a:r>
            <a:endParaRPr lang="en-US" noProof="0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black">
          <a:xfrm>
            <a:off x="7912101" y="6481769"/>
            <a:ext cx="4072467" cy="173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>
            <a:spAutoFit/>
          </a:bodyPr>
          <a:lstStyle/>
          <a:p>
            <a:pPr algn="r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675" kern="1200" dirty="0">
                <a:solidFill>
                  <a:srgbClr val="FFFFFF"/>
                </a:solidFill>
                <a:latin typeface="Arial" charset="0"/>
                <a:ea typeface="MS PGothic" charset="0"/>
                <a:cs typeface="MS PGothic" charset="0"/>
              </a:rPr>
              <a:t>© 2018 IBM Corporation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484" y="593725"/>
            <a:ext cx="11394016" cy="501650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269874"/>
            <a:ext cx="11389784" cy="5099176"/>
          </a:xfrm>
          <a:prstGeom prst="rect">
            <a:avLst/>
          </a:prstGeom>
        </p:spPr>
        <p:txBody>
          <a:bodyPr/>
          <a:lstStyle>
            <a:lvl2pPr marL="386954" indent="-169069">
              <a:buClr>
                <a:schemeClr val="tx1"/>
              </a:buClr>
              <a:buFont typeface="STHeitiSC-Light" charset="-122"/>
              <a:buChar char="－"/>
              <a:defRPr b="0"/>
            </a:lvl2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4222752"/>
          </a:xfrm>
          <a:prstGeom prst="rect">
            <a:avLst/>
          </a:prstGeom>
          <a:solidFill>
            <a:srgbClr val="1C35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</a:pPr>
            <a:endParaRPr lang="en-US" sz="1200" kern="1200">
              <a:solidFill>
                <a:srgbClr val="FFFFFF"/>
              </a:solidFill>
            </a:endParaRPr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9701" y="2908670"/>
            <a:ext cx="11508819" cy="1077913"/>
          </a:xfrm>
          <a:prstGeom prst="rect">
            <a:avLst/>
          </a:prstGeom>
        </p:spPr>
        <p:txBody>
          <a:bodyPr anchor="ctr"/>
          <a:lstStyle>
            <a:lvl1pPr>
              <a:defRPr sz="2625">
                <a:solidFill>
                  <a:schemeClr val="bg1"/>
                </a:solidFill>
              </a:defRPr>
            </a:lvl1pPr>
          </a:lstStyle>
          <a:p>
            <a:pPr lvl="0"/>
            <a:r>
              <a:rPr lang="en-CA" noProof="0"/>
              <a:t>Click to edit Master title style</a:t>
            </a:r>
            <a:endParaRPr lang="en-US" noProof="0"/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>
            <a:off x="345019" y="549275"/>
            <a:ext cx="114935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1200">
              <a:latin typeface="Arial" charset="0"/>
              <a:ea typeface="MS PGothic" charset="0"/>
              <a:cs typeface="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262957" y="214213"/>
            <a:ext cx="10406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050" kern="1200" dirty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IBM</a:t>
            </a:r>
            <a:r>
              <a:rPr lang="en-US" sz="1050" b="1" kern="1200" dirty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Analytics</a:t>
            </a:r>
            <a:endParaRPr lang="en-US" sz="1050" kern="1200" dirty="0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11" name="Picture 10" descr="mage result for ibm white logo"/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37680" y="-210964"/>
            <a:ext cx="996411" cy="99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22752"/>
            <a:ext cx="12192000" cy="2635248"/>
          </a:xfrm>
          <a:prstGeom prst="rect">
            <a:avLst/>
          </a:prstGeom>
        </p:spPr>
      </p:pic>
    </p:spTree>
    <p:extLst/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/>
          </p:cNvSpPr>
          <p:nvPr userDrawn="1"/>
        </p:nvSpPr>
        <p:spPr>
          <a:xfrm>
            <a:off x="0" y="1095376"/>
            <a:ext cx="12192000" cy="5762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</a:pPr>
            <a:endParaRPr lang="en-US" sz="900" kern="1200" dirty="0">
              <a:solidFill>
                <a:srgbClr val="00000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484" y="593725"/>
            <a:ext cx="11394016" cy="501650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6" name="Rectangle 6"/>
          <p:cNvSpPr>
            <a:spLocks noChangeArrowheads="1"/>
          </p:cNvSpPr>
          <p:nvPr userDrawn="1"/>
        </p:nvSpPr>
        <p:spPr bwMode="black">
          <a:xfrm>
            <a:off x="7912101" y="6481769"/>
            <a:ext cx="4072467" cy="173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>
            <a:spAutoFit/>
          </a:bodyPr>
          <a:lstStyle/>
          <a:p>
            <a:pPr algn="r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675" kern="1200" dirty="0">
                <a:solidFill>
                  <a:srgbClr val="FFFFFF"/>
                </a:solidFill>
                <a:latin typeface="Arial" charset="0"/>
                <a:ea typeface="MS PGothic" charset="0"/>
                <a:cs typeface="MS PGothic" charset="0"/>
              </a:rPr>
              <a:t>© 2017 IBM Corporation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254000" y="6456363"/>
            <a:ext cx="73660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50" kern="1200" dirty="0">
                <a:solidFill>
                  <a:srgbClr val="FFFFFF"/>
                </a:solidFill>
                <a:latin typeface="Arial" charset="0"/>
                <a:ea typeface="MS PGothic" charset="0"/>
                <a:cs typeface=""/>
              </a:rPr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772250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682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science.ibm.com/local" TargetMode="External"/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/>
          <p:nvPr/>
        </p:nvSpPr>
        <p:spPr>
          <a:xfrm>
            <a:off x="-2" y="6413500"/>
            <a:ext cx="12192004" cy="444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3" name="ibm_logo_dark blue-01.png" descr="ibm_logo_dark blue-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11717319" y="6383320"/>
            <a:ext cx="190502" cy="50486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ubtitle 2"/>
          <p:cNvSpPr txBox="1"/>
          <p:nvPr/>
        </p:nvSpPr>
        <p:spPr>
          <a:xfrm>
            <a:off x="7768907" y="6512414"/>
            <a:ext cx="3643976" cy="264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CACACA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Internal and Business Partner Use Only</a:t>
            </a:r>
          </a:p>
        </p:txBody>
      </p:sp>
      <p:sp>
        <p:nvSpPr>
          <p:cNvPr id="6" name="Subtitle 2"/>
          <p:cNvSpPr txBox="1"/>
          <p:nvPr/>
        </p:nvSpPr>
        <p:spPr>
          <a:xfrm>
            <a:off x="126999" y="6491337"/>
            <a:ext cx="1432509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90000"/>
              </a:lnSpc>
              <a:defRPr sz="1400">
                <a:solidFill>
                  <a:schemeClr val="accent4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IBM </a:t>
            </a:r>
            <a:r>
              <a:rPr b="1"/>
              <a:t>Cloud</a:t>
            </a:r>
          </a:p>
        </p:txBody>
      </p:sp>
      <p:sp>
        <p:nvSpPr>
          <p:cNvPr id="10" name="Line"/>
          <p:cNvSpPr/>
          <p:nvPr userDrawn="1"/>
        </p:nvSpPr>
        <p:spPr>
          <a:xfrm>
            <a:off x="-1" y="6394450"/>
            <a:ext cx="12192003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transition spd="med"/>
  <p:txStyles>
    <p:titleStyle>
      <a:lvl1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63500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127000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90500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254000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5pPr>
      <a:lvl6pPr marL="3370383" marR="0" indent="-195384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6pPr>
      <a:lvl7pPr marL="4005383" marR="0" indent="-195383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7pPr>
      <a:lvl8pPr marL="4640383" marR="0" indent="-195383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8pPr>
      <a:lvl9pPr marL="5275383" marR="0" indent="-195383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-5794" y="-13021"/>
            <a:ext cx="12203587" cy="887389"/>
          </a:xfrm>
          <a:prstGeom prst="rect">
            <a:avLst/>
          </a:prstGeom>
          <a:solidFill>
            <a:srgbClr val="1E354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3" name="Square"/>
          <p:cNvSpPr/>
          <p:nvPr/>
        </p:nvSpPr>
        <p:spPr>
          <a:xfrm>
            <a:off x="3514" y="-1810"/>
            <a:ext cx="337676" cy="337676"/>
          </a:xfrm>
          <a:prstGeom prst="rect">
            <a:avLst/>
          </a:prstGeom>
          <a:solidFill>
            <a:srgbClr val="274A6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4" name="Square"/>
          <p:cNvSpPr/>
          <p:nvPr/>
        </p:nvSpPr>
        <p:spPr>
          <a:xfrm>
            <a:off x="370499" y="345539"/>
            <a:ext cx="170271" cy="170270"/>
          </a:xfrm>
          <a:prstGeom prst="rect">
            <a:avLst/>
          </a:prstGeom>
          <a:solidFill>
            <a:srgbClr val="FE4F0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5" name="Square"/>
          <p:cNvSpPr/>
          <p:nvPr/>
        </p:nvSpPr>
        <p:spPr>
          <a:xfrm>
            <a:off x="278614" y="517938"/>
            <a:ext cx="88359" cy="88358"/>
          </a:xfrm>
          <a:prstGeom prst="rect">
            <a:avLst/>
          </a:prstGeom>
          <a:solidFill>
            <a:srgbClr val="A6256E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6" name="Rectangle"/>
          <p:cNvSpPr/>
          <p:nvPr/>
        </p:nvSpPr>
        <p:spPr>
          <a:xfrm>
            <a:off x="-5793" y="6423382"/>
            <a:ext cx="12197793" cy="443078"/>
          </a:xfrm>
          <a:prstGeom prst="rect">
            <a:avLst/>
          </a:prstGeom>
          <a:solidFill>
            <a:srgbClr val="1E354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7" name="Square"/>
          <p:cNvSpPr/>
          <p:nvPr/>
        </p:nvSpPr>
        <p:spPr>
          <a:xfrm rot="10800000">
            <a:off x="11424606" y="6544929"/>
            <a:ext cx="199985" cy="199984"/>
          </a:xfrm>
          <a:prstGeom prst="rect">
            <a:avLst/>
          </a:prstGeom>
          <a:solidFill>
            <a:srgbClr val="00847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8" name="Square"/>
          <p:cNvSpPr/>
          <p:nvPr/>
        </p:nvSpPr>
        <p:spPr>
          <a:xfrm rot="10800000">
            <a:off x="11629529" y="6449082"/>
            <a:ext cx="99551" cy="99550"/>
          </a:xfrm>
          <a:prstGeom prst="rect">
            <a:avLst/>
          </a:prstGeom>
          <a:solidFill>
            <a:srgbClr val="FE4F0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0" name="Rectangle"/>
          <p:cNvSpPr/>
          <p:nvPr/>
        </p:nvSpPr>
        <p:spPr>
          <a:xfrm rot="10800000">
            <a:off x="11852477" y="6585995"/>
            <a:ext cx="267740" cy="211974"/>
          </a:xfrm>
          <a:prstGeom prst="rect">
            <a:avLst/>
          </a:prstGeom>
          <a:solidFill>
            <a:srgbClr val="274A6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1" name="Rectangle"/>
          <p:cNvSpPr/>
          <p:nvPr/>
        </p:nvSpPr>
        <p:spPr>
          <a:xfrm rot="10800000">
            <a:off x="11782693" y="6505777"/>
            <a:ext cx="249193" cy="143879"/>
          </a:xfrm>
          <a:prstGeom prst="rect">
            <a:avLst/>
          </a:prstGeom>
          <a:solidFill>
            <a:srgbClr val="325C8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64588" y="6540500"/>
            <a:ext cx="256480" cy="24109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pPr algn="ctr" defTabSz="309563"/>
            <a:fld id="{86CB4B4D-7CA3-9044-876B-883B54F8677D}" type="slidenum">
              <a:rPr lang="uk-UA" smtClean="0">
                <a:solidFill>
                  <a:srgbClr val="FFFFFF"/>
                </a:solidFill>
                <a:sym typeface="Helvetica Light"/>
              </a:rPr>
              <a:pPr algn="ctr" defTabSz="309563"/>
              <a:t>‹#›</a:t>
            </a:fld>
            <a:endParaRPr lang="uk-UA">
              <a:solidFill>
                <a:srgbClr val="FFFFFF"/>
              </a:solidFill>
              <a:sym typeface="Helvetica Light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10" y="6527145"/>
            <a:ext cx="467559" cy="24501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4386" y="126623"/>
            <a:ext cx="1160423" cy="60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36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8" r:id="rId5"/>
    <p:sldLayoutId id="2147483720" r:id="rId6"/>
    <p:sldLayoutId id="2147483728" r:id="rId7"/>
  </p:sldLayoutIdLst>
  <p:transition spd="med"/>
  <p:txStyles>
    <p:titleStyle>
      <a:lvl1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857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1714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2571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3429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4286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5143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6000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6858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23812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47625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71437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95250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119062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42875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166687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190500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214312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857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1714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2571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3429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4286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5143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6000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6858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-5794" y="-13021"/>
            <a:ext cx="12203587" cy="887389"/>
          </a:xfrm>
          <a:prstGeom prst="rect">
            <a:avLst/>
          </a:prstGeom>
          <a:solidFill>
            <a:srgbClr val="1E354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3" name="Square"/>
          <p:cNvSpPr/>
          <p:nvPr/>
        </p:nvSpPr>
        <p:spPr>
          <a:xfrm>
            <a:off x="3514" y="-1810"/>
            <a:ext cx="337676" cy="337676"/>
          </a:xfrm>
          <a:prstGeom prst="rect">
            <a:avLst/>
          </a:prstGeom>
          <a:solidFill>
            <a:srgbClr val="274A6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4" name="Square"/>
          <p:cNvSpPr/>
          <p:nvPr/>
        </p:nvSpPr>
        <p:spPr>
          <a:xfrm>
            <a:off x="370499" y="345539"/>
            <a:ext cx="170271" cy="170270"/>
          </a:xfrm>
          <a:prstGeom prst="rect">
            <a:avLst/>
          </a:prstGeom>
          <a:solidFill>
            <a:srgbClr val="FE4F0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5" name="Square"/>
          <p:cNvSpPr/>
          <p:nvPr/>
        </p:nvSpPr>
        <p:spPr>
          <a:xfrm>
            <a:off x="278614" y="517938"/>
            <a:ext cx="88359" cy="88358"/>
          </a:xfrm>
          <a:prstGeom prst="rect">
            <a:avLst/>
          </a:prstGeom>
          <a:solidFill>
            <a:srgbClr val="A6256E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6" name="Rectangle"/>
          <p:cNvSpPr/>
          <p:nvPr/>
        </p:nvSpPr>
        <p:spPr>
          <a:xfrm>
            <a:off x="-5793" y="6423382"/>
            <a:ext cx="12197793" cy="443078"/>
          </a:xfrm>
          <a:prstGeom prst="rect">
            <a:avLst/>
          </a:prstGeom>
          <a:solidFill>
            <a:srgbClr val="1E354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7" name="Square"/>
          <p:cNvSpPr/>
          <p:nvPr/>
        </p:nvSpPr>
        <p:spPr>
          <a:xfrm rot="10800000">
            <a:off x="11424606" y="6544929"/>
            <a:ext cx="199985" cy="199984"/>
          </a:xfrm>
          <a:prstGeom prst="rect">
            <a:avLst/>
          </a:prstGeom>
          <a:solidFill>
            <a:srgbClr val="00847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8" name="Square"/>
          <p:cNvSpPr/>
          <p:nvPr/>
        </p:nvSpPr>
        <p:spPr>
          <a:xfrm rot="10800000">
            <a:off x="11629529" y="6449082"/>
            <a:ext cx="99551" cy="99550"/>
          </a:xfrm>
          <a:prstGeom prst="rect">
            <a:avLst/>
          </a:prstGeom>
          <a:solidFill>
            <a:srgbClr val="FE4F0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9" name="visit www.spark.tc for more information"/>
          <p:cNvSpPr txBox="1"/>
          <p:nvPr userDrawn="1"/>
        </p:nvSpPr>
        <p:spPr>
          <a:xfrm>
            <a:off x="7059072" y="6544895"/>
            <a:ext cx="3625993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309563">
              <a:defRPr sz="300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050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visit </a:t>
            </a:r>
            <a:r>
              <a:rPr lang="en-US" sz="105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https://datascience.ibm.com/local</a:t>
            </a:r>
            <a:r>
              <a:rPr lang="en-US" sz="105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sz="1050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more information</a:t>
            </a:r>
          </a:p>
        </p:txBody>
      </p:sp>
      <p:sp>
        <p:nvSpPr>
          <p:cNvPr id="10" name="Rectangle"/>
          <p:cNvSpPr/>
          <p:nvPr/>
        </p:nvSpPr>
        <p:spPr>
          <a:xfrm rot="10800000">
            <a:off x="11852477" y="6585995"/>
            <a:ext cx="267740" cy="211974"/>
          </a:xfrm>
          <a:prstGeom prst="rect">
            <a:avLst/>
          </a:prstGeom>
          <a:solidFill>
            <a:srgbClr val="274A6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1" name="Rectangle"/>
          <p:cNvSpPr/>
          <p:nvPr/>
        </p:nvSpPr>
        <p:spPr>
          <a:xfrm rot="10800000">
            <a:off x="11782693" y="6505777"/>
            <a:ext cx="249193" cy="143879"/>
          </a:xfrm>
          <a:prstGeom prst="rect">
            <a:avLst/>
          </a:prstGeom>
          <a:solidFill>
            <a:srgbClr val="325C8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64588" y="6540500"/>
            <a:ext cx="256480" cy="24109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pPr algn="ctr" defTabSz="309563"/>
            <a:fld id="{86CB4B4D-7CA3-9044-876B-883B54F8677D}" type="slidenum">
              <a:rPr lang="uk-UA" smtClean="0">
                <a:solidFill>
                  <a:srgbClr val="FFFFFF"/>
                </a:solidFill>
                <a:sym typeface="Helvetica Light"/>
              </a:rPr>
              <a:pPr algn="ctr" defTabSz="309563"/>
              <a:t>‹#›</a:t>
            </a:fld>
            <a:endParaRPr lang="uk-UA">
              <a:solidFill>
                <a:srgbClr val="FFFFFF"/>
              </a:solidFill>
              <a:sym typeface="Helvetica Light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0" y="6527145"/>
            <a:ext cx="467559" cy="24501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386" y="126623"/>
            <a:ext cx="1160423" cy="60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81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</p:sldLayoutIdLst>
  <p:transition spd="med"/>
  <p:txStyles>
    <p:titleStyle>
      <a:lvl1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857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1714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2571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3429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4286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5143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6000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6858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23812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47625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71437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95250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119062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42875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166687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190500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214312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857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1714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2571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3429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4286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5143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6000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6858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2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tiff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ubtitle 2"/>
          <p:cNvSpPr txBox="1">
            <a:spLocks noGrp="1"/>
          </p:cNvSpPr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400" dirty="0"/>
              <a:t>July 2018</a:t>
            </a:r>
            <a:endParaRPr sz="1400" dirty="0"/>
          </a:p>
        </p:txBody>
      </p:sp>
      <p:sp>
        <p:nvSpPr>
          <p:cNvPr id="409" name="Subtitle 2"/>
          <p:cNvSpPr txBox="1">
            <a:spLocks noGrp="1"/>
          </p:cNvSpPr>
          <p:nvPr>
            <p:ph type="body" idx="16"/>
          </p:nvPr>
        </p:nvSpPr>
        <p:spPr>
          <a:xfrm>
            <a:off x="254000" y="2099322"/>
            <a:ext cx="6201664" cy="7699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DSX Local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 &amp; Roadmap</a:t>
            </a:r>
          </a:p>
        </p:txBody>
      </p:sp>
    </p:spTree>
    <p:extLst>
      <p:ext uri="{BB962C8B-B14F-4D97-AF65-F5344CB8AC3E}">
        <p14:creationId xmlns:p14="http://schemas.microsoft.com/office/powerpoint/2010/main" val="168511279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02" y="956733"/>
            <a:ext cx="6841057" cy="40047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tools for Data Scientists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3830766" y="1278467"/>
            <a:ext cx="2104367" cy="626533"/>
          </a:xfrm>
          <a:prstGeom prst="wedgeRoundRectCallout">
            <a:avLst>
              <a:gd name="adj1" fmla="val -78909"/>
              <a:gd name="adj2" fmla="val 57094"/>
              <a:gd name="adj3" fmla="val 16667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Jupyter</a:t>
            </a:r>
            <a:r>
              <a:rPr kumimoji="0" lang="en-US" sz="11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notebook Environment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baseline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Python 2.7/3.5</a:t>
            </a: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 with Anaconda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Scala, R 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578" y="3166534"/>
            <a:ext cx="5730621" cy="3228654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2205166" y="5051793"/>
            <a:ext cx="2104367" cy="626533"/>
          </a:xfrm>
          <a:prstGeom prst="wedgeRoundRectCallout">
            <a:avLst>
              <a:gd name="adj1" fmla="val 80014"/>
              <a:gd name="adj2" fmla="val 101689"/>
              <a:gd name="adj3" fmla="val 16667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 Studio </a:t>
            </a:r>
            <a:r>
              <a:rPr kumimoji="0" lang="en-US" sz="11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Environment with &gt; 300 packages, R Markdown, R Shiny 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4133" y="1012671"/>
            <a:ext cx="5077095" cy="2365529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9671397" y="1905000"/>
            <a:ext cx="2104367" cy="626533"/>
          </a:xfrm>
          <a:prstGeom prst="wedgeRoundRectCallout">
            <a:avLst>
              <a:gd name="adj1" fmla="val -78909"/>
              <a:gd name="adj2" fmla="val 57094"/>
              <a:gd name="adj3" fmla="val 16667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Zeppelin</a:t>
            </a: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 notebook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with Python 2.7 with Anaconda</a:t>
            </a:r>
          </a:p>
        </p:txBody>
      </p:sp>
    </p:spTree>
    <p:extLst>
      <p:ext uri="{BB962C8B-B14F-4D97-AF65-F5344CB8AC3E}">
        <p14:creationId xmlns:p14="http://schemas.microsoft.com/office/powerpoint/2010/main" val="55717743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serve Compute Environments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7" y="989474"/>
            <a:ext cx="7542998" cy="25157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732670"/>
            <a:ext cx="7398649" cy="26139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555" y="989473"/>
            <a:ext cx="5278845" cy="3179149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3830766" y="1278467"/>
            <a:ext cx="2104367" cy="626533"/>
          </a:xfrm>
          <a:prstGeom prst="wedgeRoundRectCallout">
            <a:avLst>
              <a:gd name="adj1" fmla="val -78909"/>
              <a:gd name="adj2" fmla="val 57094"/>
              <a:gd name="adj3" fmla="val 16667"/>
            </a:avLst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Servers/IDEs </a:t>
            </a:r>
            <a:r>
              <a:rPr kumimoji="0" lang="en-US" sz="11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- </a:t>
            </a:r>
            <a:r>
              <a:rPr kumimoji="0" lang="en-US" sz="1100" b="0" i="0" u="none" strike="noStrike" cap="none" spc="0" normalizeH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lifecyle</a:t>
            </a:r>
            <a:r>
              <a:rPr kumimoji="0" lang="en-US" sz="11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easily controlled by each Data Scientist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9164766" y="2328334"/>
            <a:ext cx="2104367" cy="626533"/>
          </a:xfrm>
          <a:prstGeom prst="wedgeRoundRectCallout">
            <a:avLst>
              <a:gd name="adj1" fmla="val -78909"/>
              <a:gd name="adj2" fmla="val 57094"/>
              <a:gd name="adj3" fmla="val 16667"/>
            </a:avLst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Self-serve reservations of compute resources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6711610" y="4394852"/>
            <a:ext cx="2104367" cy="626533"/>
          </a:xfrm>
          <a:prstGeom prst="wedgeRoundRectCallout">
            <a:avLst>
              <a:gd name="adj1" fmla="val -78909"/>
              <a:gd name="adj2" fmla="val 57094"/>
              <a:gd name="adj3" fmla="val 16667"/>
            </a:avLst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Worker compute resources </a:t>
            </a:r>
            <a:r>
              <a:rPr lang="mr-IN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–</a:t>
            </a: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 for batch jobs  run on-demand or on schedule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33262" y="5021385"/>
            <a:ext cx="2422138" cy="857999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Environments</a:t>
            </a:r>
            <a:r>
              <a:rPr kumimoji="0" lang="en-US" sz="1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are essentially Kubernetes pods </a:t>
            </a:r>
            <a:r>
              <a:rPr kumimoji="0" lang="mr-IN" sz="1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–</a:t>
            </a:r>
            <a:r>
              <a:rPr kumimoji="0" lang="en-US" sz="1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with High Availability &amp; Compute scale-out baked in 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00" baseline="0" dirty="0">
                <a:solidFill>
                  <a:srgbClr val="000000"/>
                </a:solidFill>
                <a:sym typeface="Helvetica Light"/>
              </a:rPr>
              <a:t>(</a:t>
            </a:r>
            <a:r>
              <a:rPr lang="en-US" sz="900" dirty="0">
                <a:solidFill>
                  <a:srgbClr val="000000"/>
                </a:solidFill>
                <a:sym typeface="Helvetica Light"/>
              </a:rPr>
              <a:t>load-balancing/auto-scaling is being planned for a future spring)</a:t>
            </a:r>
            <a:endParaRPr kumimoji="0" lang="en-US" sz="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45238189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75B0C-E683-4E46-B613-0B250BCD0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37" y="0"/>
            <a:ext cx="10899962" cy="501650"/>
          </a:xfrm>
        </p:spPr>
        <p:txBody>
          <a:bodyPr/>
          <a:lstStyle/>
          <a:p>
            <a:r>
              <a:rPr lang="en-CA" sz="2800" b="1" dirty="0">
                <a:solidFill>
                  <a:schemeClr val="bg1"/>
                </a:solidFill>
              </a:rPr>
              <a:t>Extend .. </a:t>
            </a:r>
            <a:br>
              <a:rPr lang="en-CA" sz="2800" b="1" dirty="0">
                <a:solidFill>
                  <a:schemeClr val="bg1"/>
                </a:solidFill>
              </a:rPr>
            </a:br>
            <a:r>
              <a:rPr lang="mr-IN" sz="2800" b="1" dirty="0">
                <a:solidFill>
                  <a:schemeClr val="bg1"/>
                </a:solidFill>
              </a:rPr>
              <a:t>–</a:t>
            </a:r>
            <a:r>
              <a:rPr lang="en-CA" sz="2800" b="1" dirty="0">
                <a:solidFill>
                  <a:schemeClr val="bg1"/>
                </a:solidFill>
              </a:rPr>
              <a:t> Roll your own Environments 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E2205-F946-2545-8304-C1AD8796A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30" y="1067984"/>
            <a:ext cx="8246777" cy="1055254"/>
          </a:xfrm>
        </p:spPr>
        <p:txBody>
          <a:bodyPr/>
          <a:lstStyle/>
          <a:p>
            <a:r>
              <a:rPr lang="en-CA" dirty="0"/>
              <a:t>Add libs/packages to the existing Jupyter, Rstudio , Zeppelin IDE Environments or introduce new Job “Worker” environments</a:t>
            </a:r>
          </a:p>
          <a:p>
            <a:pPr marL="217885" lvl="1" indent="0">
              <a:buNone/>
            </a:pPr>
            <a:r>
              <a:rPr lang="en-CA" sz="1600" b="1" i="1" dirty="0"/>
              <a:t>https://content-</a:t>
            </a:r>
            <a:r>
              <a:rPr lang="en-CA" sz="1600" b="1" i="1" dirty="0" err="1"/>
              <a:t>dsxlocal.mybluemix.net</a:t>
            </a:r>
            <a:r>
              <a:rPr lang="en-CA" sz="1600" b="1" i="1" dirty="0"/>
              <a:t>/docs/content/local/</a:t>
            </a:r>
            <a:r>
              <a:rPr lang="en-CA" sz="1600" b="1" i="1" dirty="0" err="1"/>
              <a:t>images.html</a:t>
            </a:r>
            <a:endParaRPr lang="en-US" sz="1600" b="1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9FC8AD-4D51-7841-813B-832E2C9C2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507227"/>
            <a:ext cx="9144000" cy="35838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81197" y="1095905"/>
            <a:ext cx="2514936" cy="1027333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/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DSX Local provides a Docker Registry </a:t>
            </a:r>
            <a:r>
              <a:rPr lang="en-US" sz="1000" dirty="0">
                <a:solidFill>
                  <a:srgbClr val="000000"/>
                </a:solidFill>
                <a:sym typeface="Helvetica Light"/>
              </a:rPr>
              <a:t>(and replicated for HA) </a:t>
            </a:r>
            <a:r>
              <a:rPr kumimoji="0" lang="en-US" sz="1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as well.  </a:t>
            </a:r>
          </a:p>
          <a:p>
            <a:pPr algn="ctr" defTabSz="825500"/>
            <a:endParaRPr lang="en-US" sz="1000" dirty="0">
              <a:solidFill>
                <a:srgbClr val="000000"/>
              </a:solidFill>
              <a:sym typeface="Helvetica Light"/>
            </a:endParaRPr>
          </a:p>
          <a:p>
            <a:pPr algn="ctr" defTabSz="825500"/>
            <a:r>
              <a:rPr kumimoji="0" lang="en-US" sz="1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These images get managed by DSX and is used to help build out custom Environments</a:t>
            </a:r>
            <a:endParaRPr kumimoji="0" lang="en-US" sz="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883411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 ..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3048"/>
            <a:ext cx="12192000" cy="4611904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5676499" y="2362201"/>
            <a:ext cx="2781701" cy="846666"/>
          </a:xfrm>
          <a:prstGeom prst="wedgeRoundRectCallout">
            <a:avLst>
              <a:gd name="adj1" fmla="val -70387"/>
              <a:gd name="adj2" fmla="val 98094"/>
              <a:gd name="adj3" fmla="val 16667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Jobs </a:t>
            </a:r>
            <a:r>
              <a:rPr kumimoji="0" lang="mr-IN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–</a:t>
            </a: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trigger</a:t>
            </a:r>
            <a:r>
              <a:rPr kumimoji="0" lang="en-US" sz="11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on-demand or by a schedule.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such as for Model Evaluations, Batch scoring or  even continuous (re-) training 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58101435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2538" y="3889822"/>
            <a:ext cx="4136562" cy="24276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271" y="826901"/>
            <a:ext cx="6162675" cy="3429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9271" y="3588979"/>
            <a:ext cx="5496692" cy="15146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000" y="1257300"/>
            <a:ext cx="4584700" cy="39703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Monitor models through a dashboard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Model versioning, evaluation history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Publish versions of models, supporting dev/stage/production paradigm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Monitor scalability through cluster dashboard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Adapt scalability by redistributing compute/memory/disk resources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Deploy, monitor and manage</a:t>
            </a:r>
          </a:p>
        </p:txBody>
      </p:sp>
    </p:spTree>
    <p:extLst>
      <p:ext uri="{BB962C8B-B14F-4D97-AF65-F5344CB8AC3E}">
        <p14:creationId xmlns:p14="http://schemas.microsoft.com/office/powerpoint/2010/main" val="50018880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540" y="170573"/>
            <a:ext cx="10515600" cy="64655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/>
                </a:solidFill>
              </a:rPr>
              <a:t>What’s new in v1.2.0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540" y="1021730"/>
            <a:ext cx="11594139" cy="519619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“MMD” </a:t>
            </a:r>
            <a:r>
              <a:rPr lang="mr-IN" dirty="0"/>
              <a:t>–</a:t>
            </a:r>
            <a:r>
              <a:rPr lang="en-US" dirty="0"/>
              <a:t> Deployment Manager</a:t>
            </a:r>
          </a:p>
          <a:p>
            <a:r>
              <a:rPr lang="en-US" dirty="0"/>
              <a:t>  Hadoop Integration Service </a:t>
            </a:r>
          </a:p>
          <a:p>
            <a:r>
              <a:rPr lang="en-US" dirty="0"/>
              <a:t>  SPSS Modeler (Officially GA)  - as an add-on</a:t>
            </a:r>
          </a:p>
          <a:p>
            <a:r>
              <a:rPr lang="en-US" dirty="0"/>
              <a:t>  Decision Optimization community edition pre-packaged </a:t>
            </a:r>
            <a:r>
              <a:rPr lang="mr-IN" dirty="0"/>
              <a:t>–</a:t>
            </a:r>
            <a:r>
              <a:rPr lang="en-US" dirty="0"/>
              <a:t> full version as an add-on</a:t>
            </a:r>
          </a:p>
          <a:p>
            <a:r>
              <a:rPr lang="en-US" dirty="0"/>
              <a:t>  Data Refinery (Beta)</a:t>
            </a:r>
          </a:p>
          <a:p>
            <a:r>
              <a:rPr lang="en-US" dirty="0"/>
              <a:t>  Python &amp; R Script Editor</a:t>
            </a:r>
          </a:p>
          <a:p>
            <a:r>
              <a:rPr lang="en-US" dirty="0"/>
              <a:t>  R Machine Learning models support</a:t>
            </a:r>
          </a:p>
          <a:p>
            <a:r>
              <a:rPr lang="en-US" dirty="0"/>
              <a:t>  Projects:  Tagging, Commit History, </a:t>
            </a:r>
            <a:r>
              <a:rPr lang="en-US" dirty="0" err="1"/>
              <a:t>BitBucket</a:t>
            </a:r>
            <a:r>
              <a:rPr lang="en-US" dirty="0"/>
              <a:t> support, Enhanced Tree view</a:t>
            </a:r>
          </a:p>
          <a:p>
            <a:r>
              <a:rPr lang="en-US" dirty="0"/>
              <a:t>  Jobs Enhancement:  Run SPSS Modeler Flows, Stop/Cancel running jobs </a:t>
            </a:r>
          </a:p>
          <a:p>
            <a:r>
              <a:rPr lang="en-US" dirty="0"/>
              <a:t>  Custom JDBC driver: to connect to generic JDBC capable sources</a:t>
            </a:r>
          </a:p>
          <a:p>
            <a:r>
              <a:rPr lang="en-US" dirty="0"/>
              <a:t>  Improved administration experience: adding </a:t>
            </a:r>
            <a:r>
              <a:rPr lang="en-US" dirty="0" err="1"/>
              <a:t>jdbc</a:t>
            </a:r>
            <a:r>
              <a:rPr lang="en-US" dirty="0"/>
              <a:t> drivers, key &amp; certificate tasks, setup Livy end-points, manage Hadoop Integration Service end-points</a:t>
            </a:r>
          </a:p>
        </p:txBody>
      </p:sp>
    </p:spTree>
    <p:extLst>
      <p:ext uri="{BB962C8B-B14F-4D97-AF65-F5344CB8AC3E}">
        <p14:creationId xmlns:p14="http://schemas.microsoft.com/office/powerpoint/2010/main" val="1927413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F0279-C745-E949-AC90-ECA05BD4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487" y="69191"/>
            <a:ext cx="8534400" cy="85344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SPSS Modeler for DSX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88CAFB-5814-C240-AAD2-0D78B7D9E9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964588" y="6540500"/>
            <a:ext cx="166712" cy="241092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CAEC05-909F-FF43-8306-4A00F8721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BDB8C9-0AE4-AF4C-952C-9A20DBCA75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00800" y="3801854"/>
            <a:ext cx="5486400" cy="2856729"/>
          </a:xfrm>
        </p:spPr>
        <p:txBody>
          <a:bodyPr/>
          <a:lstStyle/>
          <a:p>
            <a:r>
              <a:rPr lang="en-US" sz="1800" b="1" dirty="0"/>
              <a:t>Features: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800" dirty="0"/>
              <a:t>Newly rebuilt interface with improved navigation and ease of use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800" dirty="0"/>
              <a:t>Totally new interactive visualization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800" dirty="0"/>
              <a:t>Ability to deploy results in Model Management and Deployment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DA7CA6E-A7B5-D04F-BF70-50B7040B6D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0" y="1017480"/>
            <a:ext cx="5486400" cy="5266907"/>
          </a:xfrm>
        </p:spPr>
        <p:txBody>
          <a:bodyPr/>
          <a:lstStyle/>
          <a:p>
            <a:r>
              <a:rPr lang="en-US" sz="2000" b="1" dirty="0"/>
              <a:t>Pain Points: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000" dirty="0"/>
              <a:t>Lack of skills around coding 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000" dirty="0"/>
              <a:t>Environment for quick prototyping/experimentation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000" dirty="0"/>
              <a:t>Easy path to deployment from visual productivity</a:t>
            </a:r>
          </a:p>
          <a:p>
            <a:r>
              <a:rPr lang="en-US" sz="2000" b="1" dirty="0"/>
              <a:t>Value Proposition: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000" dirty="0"/>
              <a:t>Visual productivity tool around data science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000" dirty="0"/>
              <a:t>Quicker time to value 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dirty="0"/>
              <a:t>Inclusion of full-fledged data preparation and many machine learning algorithms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C2E9EB-7601-EC45-A1CA-F30555963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799" y="922631"/>
            <a:ext cx="4338715" cy="22595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DBCB82-EC01-C84F-8418-DA632B0F2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808" y="2385339"/>
            <a:ext cx="3701011" cy="134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882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F0279-C745-E949-AC90-ECA05BD4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264" y="49600"/>
            <a:ext cx="8534400" cy="85344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Decision Optimization for DSX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88CAFB-5814-C240-AAD2-0D78B7D9E9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964588" y="6540500"/>
            <a:ext cx="166712" cy="241092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CAEC05-909F-FF43-8306-4A00F8721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BDB8C9-0AE4-AF4C-952C-9A20DBCA75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00800" y="4015198"/>
            <a:ext cx="5486400" cy="2292284"/>
          </a:xfrm>
        </p:spPr>
        <p:txBody>
          <a:bodyPr>
            <a:normAutofit/>
          </a:bodyPr>
          <a:lstStyle/>
          <a:p>
            <a:r>
              <a:rPr lang="en-US" sz="1867" b="1" dirty="0"/>
              <a:t>Features:</a:t>
            </a:r>
          </a:p>
          <a:p>
            <a:pPr marL="457189" indent="-457189">
              <a:spcBef>
                <a:spcPts val="667"/>
              </a:spcBef>
              <a:buFont typeface="Arial" panose="020B0604020202020204" pitchFamily="34" charset="0"/>
              <a:buChar char="•"/>
            </a:pPr>
            <a:r>
              <a:rPr lang="en-US" sz="1867" dirty="0"/>
              <a:t>Model building workflow</a:t>
            </a:r>
          </a:p>
          <a:p>
            <a:pPr marL="457189" indent="-457189">
              <a:spcBef>
                <a:spcPts val="667"/>
              </a:spcBef>
              <a:buFont typeface="Arial" panose="020B0604020202020204" pitchFamily="34" charset="0"/>
              <a:buChar char="•"/>
            </a:pPr>
            <a:r>
              <a:rPr lang="en-US" sz="1867" dirty="0"/>
              <a:t>What-if analysis and dashboards</a:t>
            </a:r>
          </a:p>
          <a:p>
            <a:pPr marL="457189" indent="-457189">
              <a:spcBef>
                <a:spcPts val="667"/>
              </a:spcBef>
              <a:buFont typeface="Arial" panose="020B0604020202020204" pitchFamily="34" charset="0"/>
              <a:buChar char="•"/>
            </a:pPr>
            <a:r>
              <a:rPr lang="en-US" sz="1867" dirty="0"/>
              <a:t>Beta: Modeling assistant (limited domains)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DA7CA6E-A7B5-D04F-BF70-50B7040B6D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0" y="991156"/>
            <a:ext cx="5689600" cy="5348187"/>
          </a:xfrm>
        </p:spPr>
        <p:txBody>
          <a:bodyPr/>
          <a:lstStyle/>
          <a:p>
            <a:r>
              <a:rPr lang="en-US" sz="1600" b="1" dirty="0"/>
              <a:t>Pain Points: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1600" dirty="0"/>
              <a:t>Operationalize Data Science and drive higher ROI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1600" dirty="0"/>
              <a:t>One platform for predictive and prescriptive tools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1600" dirty="0"/>
              <a:t>Enable team on prescriptive tools and approaches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1600" dirty="0"/>
              <a:t>Productivity of expensive resources</a:t>
            </a:r>
          </a:p>
          <a:p>
            <a:r>
              <a:rPr lang="en-US" sz="1600" b="1" dirty="0"/>
              <a:t>Value Proposition: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1600" dirty="0"/>
              <a:t>Transform insights from ML into actions using DO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1600" dirty="0"/>
              <a:t>Add-on to DSX local with a mix of predictive and prescriptive in unified environment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1600" dirty="0"/>
              <a:t>Community cards, tutorials, etc. 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1600" dirty="0"/>
              <a:t>Validate models using dashboards and execute what-if</a:t>
            </a:r>
          </a:p>
          <a:p>
            <a:endParaRPr lang="en-US" sz="1867" dirty="0"/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2FD9E1CD-92AE-4D43-ACC2-3A2A51EA9E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43304" y="991156"/>
            <a:ext cx="4365032" cy="22328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80F9BF-ED05-F54A-888A-FAD0F80F1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415" y="2025262"/>
            <a:ext cx="3868785" cy="198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99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716" y="83775"/>
            <a:ext cx="10256947" cy="674318"/>
          </a:xfrm>
        </p:spPr>
        <p:txBody>
          <a:bodyPr/>
          <a:lstStyle/>
          <a:p>
            <a:r>
              <a:rPr lang="en-US" dirty="0"/>
              <a:t>MMD: Introducing Manage Deployments feature</a:t>
            </a:r>
            <a:endParaRPr lang="en-US" sz="1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67659" y="980139"/>
            <a:ext cx="11273626" cy="535256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132160" indent="-13216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§"/>
              <a:defRPr sz="1500" b="1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386954" indent="-16906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STHeitiSC-Light" charset="-122"/>
              <a:buChar char="－"/>
              <a:defRPr sz="1350" b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603647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072754" indent="-13216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050">
                <a:solidFill>
                  <a:schemeClr val="tx1"/>
                </a:solidFill>
                <a:latin typeface="+mn-lt"/>
                <a:ea typeface="+mn-ea"/>
              </a:defRPr>
            </a:lvl4pPr>
            <a:lvl5pPr marL="12894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5pPr>
            <a:lvl6pPr marL="16323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6pPr>
            <a:lvl7pPr marL="19752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7pPr>
            <a:lvl8pPr marL="23181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8pPr>
            <a:lvl9pPr marL="26610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0000"/>
              </a:buClr>
              <a:defRPr/>
            </a:pPr>
            <a:r>
              <a:rPr lang="en-US" sz="1600" b="0" kern="0" dirty="0">
                <a:solidFill>
                  <a:srgbClr val="000000"/>
                </a:solidFill>
                <a:sym typeface="Calibri"/>
              </a:rPr>
              <a:t>Supports Dev-&gt;Test-&gt;Staging-&gt;Production CICD paradigm</a:t>
            </a:r>
          </a:p>
          <a:p>
            <a:pPr lvl="1" indent="-132160">
              <a:buClr>
                <a:srgbClr val="000000"/>
              </a:buClr>
              <a:buFont typeface="Wingdings" charset="0"/>
              <a:buChar char="§"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Access control &amp; Separation of duties </a:t>
            </a:r>
          </a:p>
          <a:p>
            <a:pPr lvl="1" indent="-132160">
              <a:buClr>
                <a:srgbClr val="000000"/>
              </a:buClr>
              <a:buFont typeface="Wingdings" charset="0"/>
              <a:buChar char="§"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Enables a clear path for promotion of assets to production, while enabling Development to continue on separately.</a:t>
            </a:r>
          </a:p>
          <a:p>
            <a:pPr marL="0" indent="0">
              <a:buClr>
                <a:srgbClr val="000000"/>
              </a:buClr>
              <a:buNone/>
              <a:defRPr/>
            </a:pPr>
            <a:r>
              <a:rPr lang="en-US" sz="1600" b="0" kern="0" dirty="0">
                <a:solidFill>
                  <a:srgbClr val="000000"/>
                </a:solidFill>
                <a:sym typeface="Calibri"/>
              </a:rPr>
              <a:t> </a:t>
            </a:r>
          </a:p>
          <a:p>
            <a:pPr>
              <a:buClr>
                <a:srgbClr val="000000"/>
              </a:buClr>
              <a:defRPr/>
            </a:pPr>
            <a:r>
              <a:rPr lang="en-US" sz="1600" b="0" kern="0" dirty="0">
                <a:solidFill>
                  <a:srgbClr val="000000"/>
                </a:solidFill>
                <a:sym typeface="Calibri"/>
              </a:rPr>
              <a:t>Dev: (DSX Local Projects)</a:t>
            </a:r>
          </a:p>
          <a:p>
            <a:pPr lvl="1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 Build &amp; test out assets</a:t>
            </a:r>
          </a:p>
          <a:p>
            <a:pPr lvl="2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Notebooks</a:t>
            </a:r>
          </a:p>
          <a:p>
            <a:pPr lvl="2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Python &amp;  R Scripts </a:t>
            </a:r>
          </a:p>
          <a:p>
            <a:pPr lvl="3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Run as a Job in DSXL cluster or against the Hadoop Integration Service</a:t>
            </a:r>
          </a:p>
          <a:p>
            <a:pPr lvl="3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REST based tests against User authored Scripts run as a Web Service </a:t>
            </a:r>
          </a:p>
          <a:p>
            <a:pPr lvl="4">
              <a:buClr>
                <a:srgbClr val="000000"/>
              </a:buClr>
              <a:defRPr/>
            </a:pPr>
            <a:r>
              <a:rPr lang="en-US" sz="1450" kern="0" dirty="0">
                <a:solidFill>
                  <a:srgbClr val="000000"/>
                </a:solidFill>
                <a:sym typeface="Calibri"/>
              </a:rPr>
              <a:t>(invoke Python or R functions </a:t>
            </a:r>
            <a:r>
              <a:rPr lang="mr-IN" sz="1450" kern="0" dirty="0">
                <a:solidFill>
                  <a:srgbClr val="000000"/>
                </a:solidFill>
                <a:sym typeface="Calibri"/>
              </a:rPr>
              <a:t>–</a:t>
            </a:r>
            <a:r>
              <a:rPr lang="en-US" sz="1450" kern="0" dirty="0">
                <a:solidFill>
                  <a:srgbClr val="000000"/>
                </a:solidFill>
                <a:sym typeface="Calibri"/>
              </a:rPr>
              <a:t> for example for Custom “Scorers”, to infuse custom data prep)</a:t>
            </a:r>
          </a:p>
          <a:p>
            <a:pPr lvl="2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Models </a:t>
            </a:r>
            <a:r>
              <a:rPr lang="mr-IN" sz="1600" kern="0" dirty="0">
                <a:solidFill>
                  <a:srgbClr val="000000"/>
                </a:solidFill>
                <a:sym typeface="Calibri"/>
              </a:rPr>
              <a:t>–</a:t>
            </a:r>
            <a:r>
              <a:rPr lang="en-US" sz="1600" kern="0" dirty="0">
                <a:solidFill>
                  <a:srgbClr val="000000"/>
                </a:solidFill>
                <a:sym typeface="Calibri"/>
              </a:rPr>
              <a:t> Train &amp; Test from scripts/notebooks</a:t>
            </a:r>
          </a:p>
          <a:p>
            <a:pPr lvl="2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Shiny Apps </a:t>
            </a:r>
            <a:r>
              <a:rPr lang="mr-IN" sz="1600" kern="0" dirty="0">
                <a:solidFill>
                  <a:srgbClr val="000000"/>
                </a:solidFill>
                <a:sym typeface="Calibri"/>
              </a:rPr>
              <a:t>–</a:t>
            </a:r>
            <a:r>
              <a:rPr lang="en-US" sz="1600" kern="0" dirty="0">
                <a:solidFill>
                  <a:srgbClr val="000000"/>
                </a:solidFill>
                <a:sym typeface="Calibri"/>
              </a:rPr>
              <a:t> Build &amp; Preview</a:t>
            </a:r>
          </a:p>
          <a:p>
            <a:pPr lvl="2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SPSS Modeler Flows  - Design &amp; Test</a:t>
            </a:r>
          </a:p>
          <a:p>
            <a:pPr lvl="1">
              <a:buClr>
                <a:srgbClr val="000000"/>
              </a:buClr>
              <a:defRPr/>
            </a:pPr>
            <a:endParaRPr lang="en-US" sz="1600" kern="0" dirty="0">
              <a:solidFill>
                <a:srgbClr val="000000"/>
              </a:solidFill>
              <a:sym typeface="Calibri"/>
            </a:endParaRPr>
          </a:p>
          <a:p>
            <a:pPr>
              <a:buClr>
                <a:srgbClr val="000000"/>
              </a:buClr>
              <a:defRPr/>
            </a:pPr>
            <a:r>
              <a:rPr lang="en-US" sz="1750" b="0" kern="0" dirty="0">
                <a:solidFill>
                  <a:srgbClr val="000000"/>
                </a:solidFill>
                <a:sym typeface="Calibri"/>
              </a:rPr>
              <a:t>A  Project “Release” </a:t>
            </a:r>
            <a:r>
              <a:rPr lang="en-US" sz="1750" kern="0" dirty="0">
                <a:solidFill>
                  <a:srgbClr val="000000"/>
                </a:solidFill>
                <a:sym typeface="Calibri"/>
              </a:rPr>
              <a:t>Tag</a:t>
            </a:r>
          </a:p>
          <a:p>
            <a:pPr lvl="1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identifies a stable checkpoint in the history of the Project that marks its (possible) </a:t>
            </a:r>
            <a:r>
              <a:rPr lang="en-US" sz="1600" i="1" kern="0" dirty="0">
                <a:solidFill>
                  <a:srgbClr val="000000"/>
                </a:solidFill>
                <a:sym typeface="Calibri"/>
              </a:rPr>
              <a:t>promotion</a:t>
            </a:r>
            <a:r>
              <a:rPr lang="en-US" sz="1600" kern="0" dirty="0">
                <a:solidFill>
                  <a:srgbClr val="000000"/>
                </a:solidFill>
                <a:sym typeface="Calibri"/>
              </a:rPr>
              <a:t> to Production</a:t>
            </a:r>
          </a:p>
          <a:p>
            <a:pPr lvl="1">
              <a:buClr>
                <a:srgbClr val="000000"/>
              </a:buClr>
              <a:defRPr/>
            </a:pPr>
            <a:r>
              <a:rPr lang="en-US" sz="1600" b="0" kern="0" dirty="0">
                <a:solidFill>
                  <a:srgbClr val="000000"/>
                </a:solidFill>
                <a:sym typeface="Calibri"/>
              </a:rPr>
              <a:t>implemented as a git tag (also applies to </a:t>
            </a:r>
            <a:r>
              <a:rPr lang="en-US" sz="1600" b="0" kern="0" dirty="0" err="1">
                <a:solidFill>
                  <a:srgbClr val="000000"/>
                </a:solidFill>
                <a:sym typeface="Calibri"/>
              </a:rPr>
              <a:t>github</a:t>
            </a:r>
            <a:r>
              <a:rPr lang="en-US" sz="1600" b="0" kern="0" dirty="0">
                <a:solidFill>
                  <a:srgbClr val="000000"/>
                </a:solidFill>
                <a:sym typeface="Calibri"/>
              </a:rPr>
              <a:t>/</a:t>
            </a:r>
            <a:r>
              <a:rPr lang="en-US" sz="1600" b="0" kern="0" dirty="0" err="1">
                <a:solidFill>
                  <a:srgbClr val="000000"/>
                </a:solidFill>
                <a:sym typeface="Calibri"/>
              </a:rPr>
              <a:t>bitbucket</a:t>
            </a:r>
            <a:r>
              <a:rPr lang="en-US" sz="1600" b="0" kern="0" dirty="0">
                <a:solidFill>
                  <a:srgbClr val="000000"/>
                </a:solidFill>
                <a:sym typeface="Calibri"/>
              </a:rPr>
              <a:t> repositories or exported project .zip/.</a:t>
            </a:r>
            <a:r>
              <a:rPr lang="en-US" sz="1600" b="0" kern="0" dirty="0" err="1">
                <a:solidFill>
                  <a:srgbClr val="000000"/>
                </a:solidFill>
                <a:sym typeface="Calibri"/>
              </a:rPr>
              <a:t>tar.gz</a:t>
            </a:r>
            <a:r>
              <a:rPr lang="en-US" sz="1600" b="0" kern="0" dirty="0">
                <a:solidFill>
                  <a:srgbClr val="000000"/>
                </a:solidFill>
                <a:sym typeface="Calibri"/>
              </a:rPr>
              <a:t> archives)</a:t>
            </a:r>
          </a:p>
        </p:txBody>
      </p:sp>
    </p:spTree>
    <p:extLst>
      <p:ext uri="{BB962C8B-B14F-4D97-AF65-F5344CB8AC3E}">
        <p14:creationId xmlns:p14="http://schemas.microsoft.com/office/powerpoint/2010/main" val="138874119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716" y="83775"/>
            <a:ext cx="10256947" cy="674318"/>
          </a:xfrm>
        </p:spPr>
        <p:txBody>
          <a:bodyPr/>
          <a:lstStyle/>
          <a:p>
            <a:r>
              <a:rPr lang="en-US" dirty="0"/>
              <a:t>MMD: Introducing Manage Deployments feature</a:t>
            </a:r>
            <a:endParaRPr lang="en-US" sz="1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21743" y="963038"/>
            <a:ext cx="11779466" cy="538912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132160" indent="-13216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§"/>
              <a:defRPr sz="1500" b="1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386954" indent="-16906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STHeitiSC-Light" charset="-122"/>
              <a:buChar char="－"/>
              <a:defRPr sz="1350" b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603647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072754" indent="-13216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050">
                <a:solidFill>
                  <a:schemeClr val="tx1"/>
                </a:solidFill>
                <a:latin typeface="+mn-lt"/>
                <a:ea typeface="+mn-ea"/>
              </a:defRPr>
            </a:lvl4pPr>
            <a:lvl5pPr marL="12894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5pPr>
            <a:lvl6pPr marL="16323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6pPr>
            <a:lvl7pPr marL="19752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7pPr>
            <a:lvl8pPr marL="23181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8pPr>
            <a:lvl9pPr marL="26610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0000"/>
              </a:buClr>
              <a:defRPr/>
            </a:pPr>
            <a:r>
              <a:rPr lang="en-US" sz="1800" b="0" kern="0" dirty="0">
                <a:solidFill>
                  <a:srgbClr val="000000"/>
                </a:solidFill>
                <a:sym typeface="Calibri"/>
              </a:rPr>
              <a:t>Production with “MMD”: either in the same cluster as Dev or use a separate cluster</a:t>
            </a:r>
          </a:p>
          <a:p>
            <a:pPr lvl="1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Pull from the release git tag(or export/import) </a:t>
            </a:r>
          </a:p>
          <a:p>
            <a:pPr lvl="1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Create deployments </a:t>
            </a:r>
          </a:p>
          <a:p>
            <a:pPr lvl="2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Create online scoring end-points for Models (or versions of a model)</a:t>
            </a:r>
          </a:p>
          <a:p>
            <a:pPr lvl="2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Schedule Batch Jobs such as SPSS Modeler Flows, Python/R scoring or evaluations, against Hadoop etc. </a:t>
            </a:r>
          </a:p>
          <a:p>
            <a:pPr lvl="2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Schedule execution &amp; externalize Jupyter Notebooks</a:t>
            </a:r>
          </a:p>
          <a:p>
            <a:pPr lvl="2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Externalize Shiny Apps</a:t>
            </a:r>
          </a:p>
          <a:p>
            <a:pPr lvl="2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Expose User authored Scripts as a Web Service </a:t>
            </a:r>
          </a:p>
          <a:p>
            <a:pPr lvl="3">
              <a:buClr>
                <a:srgbClr val="000000"/>
              </a:buClr>
              <a:defRPr/>
            </a:pPr>
            <a:r>
              <a:rPr lang="en-US" sz="1450" kern="0" dirty="0">
                <a:solidFill>
                  <a:srgbClr val="000000"/>
                </a:solidFill>
                <a:sym typeface="Calibri"/>
              </a:rPr>
              <a:t>API based access to Python or R functions </a:t>
            </a:r>
            <a:r>
              <a:rPr lang="mr-IN" sz="1450" kern="0" dirty="0">
                <a:solidFill>
                  <a:srgbClr val="000000"/>
                </a:solidFill>
                <a:sym typeface="Calibri"/>
              </a:rPr>
              <a:t>–</a:t>
            </a:r>
            <a:r>
              <a:rPr lang="en-US" sz="1450" kern="0" dirty="0">
                <a:solidFill>
                  <a:srgbClr val="000000"/>
                </a:solidFill>
                <a:sym typeface="Calibri"/>
              </a:rPr>
              <a:t>such as Custom Scorers with custom data prep</a:t>
            </a:r>
          </a:p>
          <a:p>
            <a:pPr lvl="1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Define resource requirements &amp; SLAs for Deployments</a:t>
            </a:r>
          </a:p>
          <a:p>
            <a:pPr lvl="2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Per deployment </a:t>
            </a:r>
            <a:r>
              <a:rPr lang="mr-IN" sz="1600" kern="0" dirty="0">
                <a:solidFill>
                  <a:srgbClr val="000000"/>
                </a:solidFill>
                <a:sym typeface="Calibri"/>
              </a:rPr>
              <a:t>–</a:t>
            </a:r>
            <a:r>
              <a:rPr lang="en-US" sz="1600" kern="0" dirty="0">
                <a:solidFill>
                  <a:srgbClr val="000000"/>
                </a:solidFill>
                <a:sym typeface="Calibri"/>
              </a:rPr>
              <a:t> choose to “reserve” compute (or acquire when needed)</a:t>
            </a:r>
          </a:p>
          <a:p>
            <a:pPr lvl="2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Load balancing and latency  - choose to run replicas of  Scoring servers, Scripts-as-Web Services for high throughput needs</a:t>
            </a:r>
          </a:p>
          <a:p>
            <a:pPr marL="475059" lvl="2" indent="0">
              <a:buClr>
                <a:srgbClr val="000000"/>
              </a:buClr>
              <a:buFontTx/>
              <a:buNone/>
              <a:defRPr/>
            </a:pPr>
            <a:endParaRPr lang="en-US" sz="1600" i="1" kern="0" dirty="0">
              <a:solidFill>
                <a:srgbClr val="000000"/>
              </a:solidFill>
              <a:sym typeface="Calibri"/>
            </a:endParaRPr>
          </a:p>
          <a:p>
            <a:pPr>
              <a:buClr>
                <a:srgbClr val="000000"/>
              </a:buClr>
              <a:defRPr/>
            </a:pPr>
            <a:r>
              <a:rPr lang="en-US" sz="1800" b="0" kern="0" dirty="0">
                <a:solidFill>
                  <a:srgbClr val="000000"/>
                </a:solidFill>
                <a:sym typeface="Calibri"/>
              </a:rPr>
              <a:t>Variations:</a:t>
            </a:r>
          </a:p>
          <a:p>
            <a:pPr lvl="1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Export a “Deployment Manifest” from a “Staging” MMD and Import - modify in a Production MMD</a:t>
            </a:r>
          </a:p>
          <a:p>
            <a:pPr lvl="1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Use the same MMD instance for both staging and production </a:t>
            </a:r>
            <a:r>
              <a:rPr lang="mr-IN" sz="1600" kern="0" dirty="0">
                <a:solidFill>
                  <a:srgbClr val="000000"/>
                </a:solidFill>
                <a:sym typeface="Calibri"/>
              </a:rPr>
              <a:t>–</a:t>
            </a:r>
            <a:r>
              <a:rPr lang="en-US" sz="1600" kern="0" dirty="0">
                <a:solidFill>
                  <a:srgbClr val="000000"/>
                </a:solidFill>
                <a:sym typeface="Calibri"/>
              </a:rPr>
              <a:t> just create two “Project Releases” with different URL routes.</a:t>
            </a:r>
          </a:p>
        </p:txBody>
      </p:sp>
    </p:spTree>
    <p:extLst>
      <p:ext uri="{BB962C8B-B14F-4D97-AF65-F5344CB8AC3E}">
        <p14:creationId xmlns:p14="http://schemas.microsoft.com/office/powerpoint/2010/main" val="172097196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5A4EE6C1-7395-9847-9A66-58AFA2958402}"/>
              </a:ext>
            </a:extLst>
          </p:cNvPr>
          <p:cNvGrpSpPr/>
          <p:nvPr/>
        </p:nvGrpSpPr>
        <p:grpSpPr>
          <a:xfrm>
            <a:off x="738358" y="1002744"/>
            <a:ext cx="2810386" cy="4383591"/>
            <a:chOff x="251650" y="492575"/>
            <a:chExt cx="2810386" cy="4383591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E013C5F-C262-E040-8BD0-5F344AADDF3D}"/>
                </a:ext>
              </a:extLst>
            </p:cNvPr>
            <p:cNvSpPr txBox="1"/>
            <p:nvPr/>
          </p:nvSpPr>
          <p:spPr>
            <a:xfrm>
              <a:off x="251651" y="1663853"/>
              <a:ext cx="281038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hangingPunct="1"/>
              <a:r>
                <a:rPr lang="en-US" sz="1350" b="1" kern="1200" dirty="0">
                  <a:latin typeface="Arial"/>
                  <a:ea typeface="Calibri"/>
                  <a:cs typeface="Calibri"/>
                </a:rPr>
                <a:t>Explore at scale</a:t>
              </a:r>
            </a:p>
            <a:p>
              <a:pPr defTabSz="685800" hangingPunct="1"/>
              <a:endParaRPr lang="en-US" sz="1350" kern="1200" dirty="0">
                <a:latin typeface="Arial"/>
                <a:ea typeface="Calibri"/>
                <a:cs typeface="Calibri"/>
              </a:endParaRP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Scale out on-demand</a:t>
              </a: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No Dev-ops/engineering setup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26C4057-89F3-2A44-ACE0-46CD75351DB4}"/>
                </a:ext>
              </a:extLst>
            </p:cNvPr>
            <p:cNvSpPr txBox="1"/>
            <p:nvPr/>
          </p:nvSpPr>
          <p:spPr>
            <a:xfrm>
              <a:off x="251650" y="2808345"/>
              <a:ext cx="28103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hangingPunct="1"/>
              <a:r>
                <a:rPr lang="en-US" sz="1350" b="1" kern="1200" dirty="0">
                  <a:latin typeface="Arial"/>
                  <a:ea typeface="Calibri"/>
                  <a:cs typeface="Calibri"/>
                </a:rPr>
                <a:t>Reproducibility</a:t>
              </a:r>
            </a:p>
            <a:p>
              <a:pPr defTabSz="685800" hangingPunct="1"/>
              <a:endParaRPr lang="en-US" sz="1350" kern="1200" dirty="0">
                <a:latin typeface="Arial"/>
                <a:ea typeface="Calibri"/>
                <a:cs typeface="Calibri"/>
              </a:endParaRP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Process of tracking</a:t>
              </a: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Reproduce results easily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C538D05-AAE5-FA4F-9E45-382B6598A9A7}"/>
                </a:ext>
              </a:extLst>
            </p:cNvPr>
            <p:cNvSpPr txBox="1"/>
            <p:nvPr/>
          </p:nvSpPr>
          <p:spPr>
            <a:xfrm>
              <a:off x="251650" y="3952836"/>
              <a:ext cx="28103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hangingPunct="1"/>
              <a:r>
                <a:rPr lang="en-US" sz="1350" b="1" kern="1200" dirty="0">
                  <a:latin typeface="Arial"/>
                  <a:ea typeface="Calibri"/>
                  <a:cs typeface="Calibri"/>
                </a:rPr>
                <a:t>Secure</a:t>
              </a:r>
            </a:p>
            <a:p>
              <a:pPr defTabSz="685800" hangingPunct="1"/>
              <a:endParaRPr lang="en-US" sz="1350" kern="1200" dirty="0">
                <a:latin typeface="Arial"/>
                <a:ea typeface="Calibri"/>
                <a:cs typeface="Calibri"/>
              </a:endParaRP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Governed Access</a:t>
              </a: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Administration capabilities</a:t>
              </a:r>
            </a:p>
          </p:txBody>
        </p:sp>
        <p:pic>
          <p:nvPicPr>
            <p:cNvPr id="88" name="Picture 4" descr="Technology Solutions">
              <a:extLst>
                <a:ext uri="{FF2B5EF4-FFF2-40B4-BE49-F238E27FC236}">
                  <a16:creationId xmlns:a16="http://schemas.microsoft.com/office/drawing/2014/main" id="{E9802D81-5F66-394A-99CC-49B99ACFCA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1260" y="492575"/>
              <a:ext cx="1111167" cy="1006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8994D02-00AA-D844-B6C3-2122F8F77FFE}"/>
              </a:ext>
            </a:extLst>
          </p:cNvPr>
          <p:cNvGrpSpPr/>
          <p:nvPr/>
        </p:nvGrpSpPr>
        <p:grpSpPr>
          <a:xfrm>
            <a:off x="4333036" y="945936"/>
            <a:ext cx="3049887" cy="4812313"/>
            <a:chOff x="3196654" y="643516"/>
            <a:chExt cx="3049887" cy="4440399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339A783-908F-BE4E-AE90-D07D70D8D633}"/>
                </a:ext>
              </a:extLst>
            </p:cNvPr>
            <p:cNvSpPr txBox="1"/>
            <p:nvPr/>
          </p:nvSpPr>
          <p:spPr>
            <a:xfrm>
              <a:off x="3196654" y="1663853"/>
              <a:ext cx="304988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hangingPunct="1"/>
              <a:r>
                <a:rPr lang="en-US" sz="1350" b="1" kern="1200" dirty="0">
                  <a:latin typeface="Arial"/>
                  <a:ea typeface="Calibri"/>
                  <a:cs typeface="Calibri"/>
                </a:rPr>
                <a:t>Collaborate</a:t>
              </a:r>
            </a:p>
            <a:p>
              <a:pPr defTabSz="685800" hangingPunct="1"/>
              <a:endParaRPr lang="en-US" sz="1350" kern="1200" dirty="0">
                <a:latin typeface="Arial"/>
                <a:ea typeface="Calibri"/>
                <a:cs typeface="Calibri"/>
              </a:endParaRP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Understand what’s been done</a:t>
              </a: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Share and accelerate learning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C808726-AC37-0C4A-A4D3-0CDDE379F320}"/>
                </a:ext>
              </a:extLst>
            </p:cNvPr>
            <p:cNvSpPr txBox="1"/>
            <p:nvPr/>
          </p:nvSpPr>
          <p:spPr>
            <a:xfrm>
              <a:off x="3196654" y="2808345"/>
              <a:ext cx="304988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hangingPunct="1"/>
              <a:r>
                <a:rPr lang="en-US" sz="1350" b="1" kern="1200" dirty="0">
                  <a:latin typeface="Arial"/>
                  <a:ea typeface="Calibri"/>
                  <a:cs typeface="Calibri"/>
                </a:rPr>
                <a:t>Publish Efforts</a:t>
              </a:r>
            </a:p>
            <a:p>
              <a:pPr defTabSz="685800" hangingPunct="1"/>
              <a:endParaRPr lang="en-US" sz="1350" kern="1200" dirty="0">
                <a:latin typeface="Arial"/>
                <a:ea typeface="Calibri"/>
                <a:cs typeface="Calibri"/>
              </a:endParaRP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Models as APIs out of the box</a:t>
              </a: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Avoid Engineering re-work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BADEFC9-D916-C14F-8FF9-EFD079E5AB1F}"/>
                </a:ext>
              </a:extLst>
            </p:cNvPr>
            <p:cNvSpPr txBox="1"/>
            <p:nvPr/>
          </p:nvSpPr>
          <p:spPr>
            <a:xfrm>
              <a:off x="3205798" y="3952836"/>
              <a:ext cx="3031599" cy="1131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hangingPunct="1"/>
              <a:r>
                <a:rPr lang="en-US" sz="1350" b="1" kern="1200" dirty="0">
                  <a:latin typeface="Arial"/>
                  <a:ea typeface="Calibri"/>
                  <a:cs typeface="Calibri"/>
                </a:rPr>
                <a:t>Discovery to Production</a:t>
              </a:r>
            </a:p>
            <a:p>
              <a:pPr defTabSz="685800" hangingPunct="1"/>
              <a:endParaRPr lang="en-US" sz="1350" kern="1200" dirty="0">
                <a:latin typeface="Arial"/>
                <a:ea typeface="Calibri"/>
                <a:cs typeface="Calibri"/>
              </a:endParaRP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Minimal efforts</a:t>
              </a: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Seamless scale</a:t>
              </a: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Integration with business process</a:t>
              </a:r>
            </a:p>
          </p:txBody>
        </p:sp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CB4FAF8D-4240-6548-9193-26AE5942A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0070C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4246932" y="643516"/>
              <a:ext cx="949330" cy="934612"/>
            </a:xfrm>
            <a:prstGeom prst="rect">
              <a:avLst/>
            </a:prstGeom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0CFA1CD-E320-0344-B8B4-F1AE22FCF337}"/>
              </a:ext>
            </a:extLst>
          </p:cNvPr>
          <p:cNvGrpSpPr/>
          <p:nvPr/>
        </p:nvGrpSpPr>
        <p:grpSpPr>
          <a:xfrm>
            <a:off x="8232532" y="1153685"/>
            <a:ext cx="2768772" cy="4232650"/>
            <a:chOff x="6341790" y="643516"/>
            <a:chExt cx="2768772" cy="4232650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F1A7CFB-F73C-A549-8629-478C1ED4EE69}"/>
                </a:ext>
              </a:extLst>
            </p:cNvPr>
            <p:cNvSpPr txBox="1"/>
            <p:nvPr/>
          </p:nvSpPr>
          <p:spPr>
            <a:xfrm>
              <a:off x="6341790" y="1663853"/>
              <a:ext cx="276877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hangingPunct="1"/>
              <a:r>
                <a:rPr lang="en-US" sz="1350" b="1" kern="1200" dirty="0">
                  <a:latin typeface="Arial"/>
                  <a:ea typeface="Calibri"/>
                  <a:cs typeface="Calibri"/>
                </a:rPr>
                <a:t>Open</a:t>
              </a:r>
            </a:p>
            <a:p>
              <a:pPr defTabSz="685800" hangingPunct="1"/>
              <a:endParaRPr lang="en-US" sz="1350" kern="1200" dirty="0">
                <a:latin typeface="Arial"/>
                <a:ea typeface="Calibri"/>
                <a:cs typeface="Calibri"/>
              </a:endParaRP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Use desired tool of choice</a:t>
              </a: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Interoperability across tools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42C8554-7156-2348-B7B7-808D68378231}"/>
                </a:ext>
              </a:extLst>
            </p:cNvPr>
            <p:cNvSpPr txBox="1"/>
            <p:nvPr/>
          </p:nvSpPr>
          <p:spPr>
            <a:xfrm>
              <a:off x="6341791" y="2808345"/>
              <a:ext cx="276877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hangingPunct="1"/>
              <a:r>
                <a:rPr lang="en-US" sz="1350" b="1" kern="1200" dirty="0">
                  <a:latin typeface="Arial"/>
                  <a:ea typeface="Calibri"/>
                  <a:cs typeface="Calibri"/>
                </a:rPr>
                <a:t>Review Results</a:t>
              </a:r>
            </a:p>
            <a:p>
              <a:pPr defTabSz="685800" hangingPunct="1"/>
              <a:endParaRPr lang="en-US" sz="1350" kern="1200" dirty="0">
                <a:latin typeface="Arial"/>
                <a:ea typeface="Calibri"/>
                <a:cs typeface="Calibri"/>
              </a:endParaRP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Stakeholder review</a:t>
              </a: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Via Dashboards/Static reports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D5BA73B-F91F-FF43-AF81-FB17475FD7F3}"/>
                </a:ext>
              </a:extLst>
            </p:cNvPr>
            <p:cNvSpPr txBox="1"/>
            <p:nvPr/>
          </p:nvSpPr>
          <p:spPr>
            <a:xfrm>
              <a:off x="6341791" y="3952836"/>
              <a:ext cx="27687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hangingPunct="1"/>
              <a:r>
                <a:rPr lang="en-US" sz="1350" b="1" kern="1200" dirty="0">
                  <a:latin typeface="Arial"/>
                  <a:ea typeface="Calibri"/>
                  <a:cs typeface="Calibri"/>
                </a:rPr>
                <a:t>Monitoring</a:t>
              </a:r>
            </a:p>
            <a:p>
              <a:pPr defTabSz="685800" hangingPunct="1"/>
              <a:endParaRPr lang="en-US" sz="1350" kern="1200" dirty="0">
                <a:latin typeface="Arial"/>
                <a:ea typeface="Calibri"/>
                <a:cs typeface="Calibri"/>
              </a:endParaRP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QA/QC on-demand</a:t>
              </a: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Retrain</a:t>
              </a:r>
            </a:p>
          </p:txBody>
        </p:sp>
        <p:pic>
          <p:nvPicPr>
            <p:cNvPr id="98" name="Picture 97" descr="https://www.ibm.com/analytics/us/en/technology/cloud-data-services/images/home/icon-flexible-branded.png">
              <a:extLst>
                <a:ext uri="{FF2B5EF4-FFF2-40B4-BE49-F238E27FC236}">
                  <a16:creationId xmlns:a16="http://schemas.microsoft.com/office/drawing/2014/main" id="{19F21D83-E6C7-C648-866E-7476CB1438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4992" y="643516"/>
              <a:ext cx="913150" cy="91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of a Data Science Platform</a:t>
            </a:r>
          </a:p>
        </p:txBody>
      </p:sp>
    </p:spTree>
    <p:extLst>
      <p:ext uri="{BB962C8B-B14F-4D97-AF65-F5344CB8AC3E}">
        <p14:creationId xmlns:p14="http://schemas.microsoft.com/office/powerpoint/2010/main" val="210387280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7587"/>
            <a:ext cx="12192000" cy="52628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manager - Project Releases  </a:t>
            </a:r>
          </a:p>
        </p:txBody>
      </p:sp>
      <p:sp>
        <p:nvSpPr>
          <p:cNvPr id="4" name="Oval Callout 3"/>
          <p:cNvSpPr/>
          <p:nvPr/>
        </p:nvSpPr>
        <p:spPr>
          <a:xfrm>
            <a:off x="5650992" y="4608576"/>
            <a:ext cx="1819656" cy="649224"/>
          </a:xfrm>
          <a:prstGeom prst="wedgeEllipseCallout">
            <a:avLst>
              <a:gd name="adj1" fmla="val 33884"/>
              <a:gd name="adj2" fmla="val -131541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Project releases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Deployed &amp; (delta)updatable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Callout 5"/>
          <p:cNvSpPr/>
          <p:nvPr/>
        </p:nvSpPr>
        <p:spPr>
          <a:xfrm>
            <a:off x="3083480" y="4608576"/>
            <a:ext cx="1364742" cy="486918"/>
          </a:xfrm>
          <a:prstGeom prst="wedgeEllipseCallout">
            <a:avLst>
              <a:gd name="adj1" fmla="val 225033"/>
              <a:gd name="adj2" fmla="val -197584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noAutofit/>
          </a:bodyPr>
          <a:lstStyle/>
          <a:p>
            <a:pPr algn="ctr" defTabSz="619125" hangingPunct="0"/>
            <a:r>
              <a:rPr lang="en-US" sz="825" dirty="0">
                <a:solidFill>
                  <a:srgbClr val="FFFFFF"/>
                </a:solidFill>
                <a:sym typeface="Helvetica Light"/>
              </a:rPr>
              <a:t>Current git tag</a:t>
            </a:r>
          </a:p>
        </p:txBody>
      </p:sp>
    </p:spTree>
    <p:extLst>
      <p:ext uri="{BB962C8B-B14F-4D97-AF65-F5344CB8AC3E}">
        <p14:creationId xmlns:p14="http://schemas.microsoft.com/office/powerpoint/2010/main" val="198842388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129" y="2340864"/>
            <a:ext cx="4134607" cy="39308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29" y="957181"/>
            <a:ext cx="3660648" cy="24417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 in a new “release” to production</a:t>
            </a:r>
          </a:p>
        </p:txBody>
      </p:sp>
      <p:sp>
        <p:nvSpPr>
          <p:cNvPr id="5" name="Oval Callout 4"/>
          <p:cNvSpPr/>
          <p:nvPr/>
        </p:nvSpPr>
        <p:spPr>
          <a:xfrm>
            <a:off x="721716" y="3995928"/>
            <a:ext cx="1710588" cy="1188720"/>
          </a:xfrm>
          <a:prstGeom prst="wedgeEllipseCallout">
            <a:avLst>
              <a:gd name="adj1" fmla="val 85972"/>
              <a:gd name="adj2" fmla="val -110927"/>
            </a:avLst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New Releases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- from  a “Source” Project in the same cluster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Callout 5"/>
          <p:cNvSpPr/>
          <p:nvPr/>
        </p:nvSpPr>
        <p:spPr>
          <a:xfrm>
            <a:off x="10123369" y="3211479"/>
            <a:ext cx="1710588" cy="1188720"/>
          </a:xfrm>
          <a:prstGeom prst="wedgeEllipseCallout">
            <a:avLst>
              <a:gd name="adj1" fmla="val -109139"/>
              <a:gd name="adj2" fmla="val 82151"/>
            </a:avLst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New Releases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- from  a “Source” Project   pulled from </a:t>
            </a:r>
            <a:r>
              <a:rPr lang="en-US" sz="1100" dirty="0" err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github</a:t>
            </a: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/</a:t>
            </a:r>
            <a:r>
              <a:rPr lang="en-US" sz="1100" dirty="0" err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bitbucket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Callout 6"/>
          <p:cNvSpPr/>
          <p:nvPr/>
        </p:nvSpPr>
        <p:spPr>
          <a:xfrm>
            <a:off x="5789781" y="957073"/>
            <a:ext cx="1710588" cy="1188720"/>
          </a:xfrm>
          <a:prstGeom prst="wedgeEllipseCallout">
            <a:avLst>
              <a:gd name="adj1" fmla="val -268437"/>
              <a:gd name="adj2" fmla="val -8618"/>
            </a:avLst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New Releases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- from  a “Source” Project  created from a .</a:t>
            </a:r>
            <a:r>
              <a:rPr lang="en-US" sz="1100" dirty="0" err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tar.gz</a:t>
            </a: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 package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970377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337" y="878268"/>
            <a:ext cx="5796407" cy="55667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Expose a ML model  via a REST API</a:t>
            </a:r>
          </a:p>
        </p:txBody>
      </p:sp>
      <p:sp>
        <p:nvSpPr>
          <p:cNvPr id="4" name="Oval Callout 3"/>
          <p:cNvSpPr/>
          <p:nvPr/>
        </p:nvSpPr>
        <p:spPr>
          <a:xfrm>
            <a:off x="511404" y="4215385"/>
            <a:ext cx="1710588" cy="1188720"/>
          </a:xfrm>
          <a:prstGeom prst="wedgeEllipseCallout">
            <a:avLst>
              <a:gd name="adj1" fmla="val 72073"/>
              <a:gd name="adj2" fmla="val 100612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replicas for </a:t>
            </a:r>
            <a:r>
              <a:rPr kumimoji="0" lang="en-US" sz="1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load balancing 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Callout 4"/>
          <p:cNvSpPr/>
          <p:nvPr/>
        </p:nvSpPr>
        <p:spPr>
          <a:xfrm>
            <a:off x="8323309" y="2953513"/>
            <a:ext cx="1710588" cy="1188720"/>
          </a:xfrm>
          <a:prstGeom prst="wedgeEllipseCallout">
            <a:avLst>
              <a:gd name="adj1" fmla="val -89897"/>
              <a:gd name="adj2" fmla="val -40157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pick</a:t>
            </a:r>
            <a:r>
              <a:rPr kumimoji="0" lang="en-US" sz="11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a version to expose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baseline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(multiple</a:t>
            </a: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 deployments are possible too..)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Callout 7"/>
          <p:cNvSpPr/>
          <p:nvPr/>
        </p:nvSpPr>
        <p:spPr>
          <a:xfrm>
            <a:off x="8323309" y="4477513"/>
            <a:ext cx="1710588" cy="1188720"/>
          </a:xfrm>
          <a:prstGeom prst="wedgeEllipseCallout">
            <a:avLst>
              <a:gd name="adj1" fmla="val -89897"/>
              <a:gd name="adj2" fmla="val -40157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Optionally reserve compute</a:t>
            </a:r>
          </a:p>
        </p:txBody>
      </p:sp>
      <p:sp>
        <p:nvSpPr>
          <p:cNvPr id="9" name="Oval Callout 8"/>
          <p:cNvSpPr/>
          <p:nvPr/>
        </p:nvSpPr>
        <p:spPr>
          <a:xfrm>
            <a:off x="38845" y="1263398"/>
            <a:ext cx="1710588" cy="1188720"/>
          </a:xfrm>
          <a:prstGeom prst="wedgeEllipseCallout">
            <a:avLst>
              <a:gd name="adj1" fmla="val 105750"/>
              <a:gd name="adj2" fmla="val 59074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scoring end-point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59089" y="1652531"/>
            <a:ext cx="314829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Model</a:t>
            </a:r>
            <a:r>
              <a:rPr kumimoji="0" lang="en-US" sz="1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 pre-loaded into memory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n-lt"/>
                <a:ea typeface="+mn-ea"/>
                <a:cs typeface="+mn-cs"/>
                <a:sym typeface="Helvetica Light"/>
              </a:rPr>
              <a:t>	</a:t>
            </a:r>
            <a:r>
              <a:rPr kumimoji="0" lang="en-US" sz="1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inside scoring containers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92909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Expose Python and R scripts as a Web Service</a:t>
            </a:r>
          </a:p>
        </p:txBody>
      </p:sp>
      <p:sp>
        <p:nvSpPr>
          <p:cNvPr id="4" name="Rectangle 3"/>
          <p:cNvSpPr/>
          <p:nvPr/>
        </p:nvSpPr>
        <p:spPr>
          <a:xfrm>
            <a:off x="6208776" y="1399032"/>
            <a:ext cx="1563624" cy="97840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Callout 4"/>
          <p:cNvSpPr/>
          <p:nvPr/>
        </p:nvSpPr>
        <p:spPr>
          <a:xfrm>
            <a:off x="81636" y="3291840"/>
            <a:ext cx="2012340" cy="1353312"/>
          </a:xfrm>
          <a:prstGeom prst="wedgeEllipseCallout">
            <a:avLst>
              <a:gd name="adj1" fmla="val 85972"/>
              <a:gd name="adj2" fmla="val -110927"/>
            </a:avLst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Custom scripts can be externalized as a REST service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- sa</a:t>
            </a: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y for custom prediction functions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526" y="822960"/>
            <a:ext cx="6176624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2290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a script as a schedulable Job</a:t>
            </a:r>
          </a:p>
        </p:txBody>
      </p:sp>
      <p:sp>
        <p:nvSpPr>
          <p:cNvPr id="4" name="Rectangle 3"/>
          <p:cNvSpPr/>
          <p:nvPr/>
        </p:nvSpPr>
        <p:spPr>
          <a:xfrm>
            <a:off x="6208776" y="1399032"/>
            <a:ext cx="1563624" cy="97840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Callout 4"/>
          <p:cNvSpPr/>
          <p:nvPr/>
        </p:nvSpPr>
        <p:spPr>
          <a:xfrm>
            <a:off x="121090" y="1399032"/>
            <a:ext cx="1455919" cy="1188720"/>
          </a:xfrm>
          <a:prstGeom prst="wedgeEllipseCallout">
            <a:avLst>
              <a:gd name="adj1" fmla="val 80307"/>
              <a:gd name="adj2" fmla="val -18620"/>
            </a:avLst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Scripts can be deployed as a job..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542" y="803534"/>
            <a:ext cx="8268467" cy="5084064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147862" y="3899163"/>
            <a:ext cx="1710588" cy="1188720"/>
          </a:xfrm>
          <a:prstGeom prst="wedgeEllipseCallout">
            <a:avLst>
              <a:gd name="adj1" fmla="val 95060"/>
              <a:gd name="adj2" fmla="val 58304"/>
            </a:avLst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Can be run against a  DSX Hadoop Integration Service environment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Oval Callout 8"/>
          <p:cNvSpPr/>
          <p:nvPr/>
        </p:nvSpPr>
        <p:spPr>
          <a:xfrm>
            <a:off x="8884260" y="1603248"/>
            <a:ext cx="1710588" cy="1188720"/>
          </a:xfrm>
          <a:prstGeom prst="wedgeEllipseCallout">
            <a:avLst>
              <a:gd name="adj1" fmla="val -171148"/>
              <a:gd name="adj2" fmla="val 15996"/>
            </a:avLst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URL exposed for the job for external triggering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189" y="3899163"/>
            <a:ext cx="6446271" cy="2524246"/>
          </a:xfrm>
          <a:prstGeom prst="rect">
            <a:avLst/>
          </a:prstGeom>
        </p:spPr>
      </p:pic>
      <p:sp>
        <p:nvSpPr>
          <p:cNvPr id="11" name="Oval Callout 10"/>
          <p:cNvSpPr/>
          <p:nvPr/>
        </p:nvSpPr>
        <p:spPr>
          <a:xfrm>
            <a:off x="10392155" y="2455937"/>
            <a:ext cx="1710588" cy="1188720"/>
          </a:xfrm>
          <a:prstGeom prst="wedgeEllipseCallout">
            <a:avLst>
              <a:gd name="adj1" fmla="val -24680"/>
              <a:gd name="adj2" fmla="val 157534"/>
            </a:avLst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And use the convenient API panel to understand how to invoke the job..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13842268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005" y="868680"/>
            <a:ext cx="5493139" cy="54872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</a:t>
            </a:r>
            <a:r>
              <a:rPr lang="en-US" sz="2800" dirty="0"/>
              <a:t>a Notebook or R Shiny App</a:t>
            </a:r>
          </a:p>
        </p:txBody>
      </p:sp>
      <p:sp>
        <p:nvSpPr>
          <p:cNvPr id="4" name="Oval Callout 3"/>
          <p:cNvSpPr/>
          <p:nvPr/>
        </p:nvSpPr>
        <p:spPr>
          <a:xfrm>
            <a:off x="81636" y="3456432"/>
            <a:ext cx="1710588" cy="1188720"/>
          </a:xfrm>
          <a:prstGeom prst="wedgeEllipseCallout">
            <a:avLst>
              <a:gd name="adj1" fmla="val 110027"/>
              <a:gd name="adj2" fmla="val -79389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Host a notebook or </a:t>
            </a:r>
            <a:r>
              <a:rPr kumimoji="0" lang="en-US" sz="1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 Shiny App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Callout 6"/>
          <p:cNvSpPr/>
          <p:nvPr/>
        </p:nvSpPr>
        <p:spPr>
          <a:xfrm>
            <a:off x="8065008" y="4861560"/>
            <a:ext cx="1710588" cy="1188720"/>
          </a:xfrm>
          <a:prstGeom prst="wedgeEllipseCallout">
            <a:avLst>
              <a:gd name="adj1" fmla="val -183443"/>
              <a:gd name="adj2" fmla="val 19842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Define visibility</a:t>
            </a:r>
            <a:r>
              <a:rPr kumimoji="0" lang="en-US" sz="11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rules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Callout 7"/>
          <p:cNvSpPr/>
          <p:nvPr/>
        </p:nvSpPr>
        <p:spPr>
          <a:xfrm>
            <a:off x="7732776" y="3017936"/>
            <a:ext cx="1710588" cy="1188720"/>
          </a:xfrm>
          <a:prstGeom prst="wedgeEllipseCallout">
            <a:avLst>
              <a:gd name="adj1" fmla="val -183443"/>
              <a:gd name="adj2" fmla="val 19842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Optionally reserve compute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7217740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DSX Local Architecture overview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2857" y="2407581"/>
            <a:ext cx="755015" cy="4078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algn="ctr" defTabSz="309563"/>
            <a:r>
              <a:rPr lang="en-US" sz="1200" b="1" dirty="0">
                <a:sym typeface="Helvetica Light"/>
              </a:rPr>
              <a:t>Customer</a:t>
            </a:r>
          </a:p>
          <a:p>
            <a:pPr algn="ctr" defTabSz="309563"/>
            <a:r>
              <a:rPr lang="en-US" sz="1200" b="1" dirty="0">
                <a:sym typeface="Helvetica Light"/>
              </a:rPr>
              <a:t>Systems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616" y="2977259"/>
            <a:ext cx="1415452" cy="2231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algn="ctr" defTabSz="309563"/>
            <a:r>
              <a:rPr lang="en-US" sz="1200" b="1" dirty="0">
                <a:sym typeface="Helvetica Light"/>
              </a:rPr>
              <a:t>DSX Local  Cluster</a:t>
            </a:r>
          </a:p>
        </p:txBody>
      </p:sp>
      <p:sp>
        <p:nvSpPr>
          <p:cNvPr id="5" name="Rectangle 4"/>
          <p:cNvSpPr/>
          <p:nvPr/>
        </p:nvSpPr>
        <p:spPr>
          <a:xfrm>
            <a:off x="6508946" y="1779500"/>
            <a:ext cx="848990" cy="748774"/>
          </a:xfrm>
          <a:prstGeom prst="rect">
            <a:avLst/>
          </a:prstGeom>
          <a:ln/>
          <a:effectLst>
            <a:outerShdw blurRad="50800" dist="12700" rotWithShape="0">
              <a:srgbClr val="000000">
                <a:alpha val="50000"/>
              </a:srgbClr>
            </a:outerShdw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900" b="1" dirty="0">
                <a:solidFill>
                  <a:srgbClr val="FF0000"/>
                </a:solidFill>
                <a:sym typeface="Helvetica Light"/>
              </a:rPr>
              <a:t>Relational Data Stores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98215" y="2275702"/>
            <a:ext cx="859721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ctr" defTabSz="309563"/>
            <a:r>
              <a:rPr lang="en-US" sz="675" dirty="0">
                <a:solidFill>
                  <a:srgbClr val="FF0000"/>
                </a:solidFill>
                <a:sym typeface="Helvetica Light"/>
              </a:rPr>
              <a:t>(DB2,Oracle</a:t>
            </a:r>
            <a:r>
              <a:rPr lang="en-US" sz="675">
                <a:solidFill>
                  <a:srgbClr val="FF0000"/>
                </a:solidFill>
                <a:sym typeface="Helvetica Light"/>
              </a:rPr>
              <a:t>, Teradata, etc.)</a:t>
            </a:r>
          </a:p>
        </p:txBody>
      </p:sp>
      <p:sp>
        <p:nvSpPr>
          <p:cNvPr id="7" name="Rectangle 6"/>
          <p:cNvSpPr/>
          <p:nvPr/>
        </p:nvSpPr>
        <p:spPr>
          <a:xfrm>
            <a:off x="3530320" y="1833996"/>
            <a:ext cx="848990" cy="748774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900" b="1" dirty="0">
                <a:solidFill>
                  <a:srgbClr val="FF0000"/>
                </a:solidFill>
                <a:sym typeface="Helvetica Light"/>
              </a:rPr>
              <a:t>LDAP/AD</a:t>
            </a:r>
          </a:p>
          <a:p>
            <a:pPr algn="ctr" defTabSz="309563"/>
            <a:r>
              <a:rPr lang="en-US" sz="600" dirty="0">
                <a:solidFill>
                  <a:srgbClr val="FF0000"/>
                </a:solidFill>
                <a:sym typeface="Helvetica Light"/>
              </a:rPr>
              <a:t>(Authentication)</a:t>
            </a:r>
            <a:endParaRPr lang="en-US" sz="900" b="1" baseline="30000" dirty="0">
              <a:solidFill>
                <a:srgbClr val="FF0000"/>
              </a:solidFill>
              <a:sym typeface="Helvetica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43741" y="1779336"/>
            <a:ext cx="848990" cy="748774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900" b="1" dirty="0">
                <a:solidFill>
                  <a:srgbClr val="FF0000"/>
                </a:solidFill>
                <a:sym typeface="Helvetica Light"/>
              </a:rPr>
              <a:t>Spark </a:t>
            </a:r>
          </a:p>
          <a:p>
            <a:pPr algn="ctr" defTabSz="309563"/>
            <a:r>
              <a:rPr lang="en-US" sz="900" b="1" dirty="0">
                <a:solidFill>
                  <a:srgbClr val="FF0000"/>
                </a:solidFill>
                <a:sym typeface="Helvetica Light"/>
              </a:rPr>
              <a:t>Cluster</a:t>
            </a:r>
          </a:p>
          <a:p>
            <a:pPr algn="ctr" defTabSz="309563"/>
            <a:r>
              <a:rPr lang="en-US" sz="600" dirty="0">
                <a:solidFill>
                  <a:srgbClr val="FF0000"/>
                </a:solidFill>
                <a:sym typeface="Helvetica Light"/>
              </a:rPr>
              <a:t>(via Livy)</a:t>
            </a:r>
            <a:endParaRPr lang="en-US" sz="900" b="1" dirty="0">
              <a:solidFill>
                <a:srgbClr val="FF0000"/>
              </a:solidFill>
              <a:sym typeface="Helvetica Light"/>
            </a:endParaRPr>
          </a:p>
          <a:p>
            <a:pPr algn="ctr" defTabSz="309563"/>
            <a:endParaRPr lang="en-US" sz="900" b="1" baseline="30000" dirty="0">
              <a:solidFill>
                <a:srgbClr val="FF0000"/>
              </a:solidFill>
              <a:sym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593912" y="1779336"/>
            <a:ext cx="848990" cy="748774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900" b="1" dirty="0">
                <a:solidFill>
                  <a:srgbClr val="FF0000"/>
                </a:solidFill>
                <a:sym typeface="Helvetica Light"/>
              </a:rPr>
              <a:t>Hadoop</a:t>
            </a:r>
          </a:p>
          <a:p>
            <a:pPr algn="ctr" defTabSz="309563"/>
            <a:r>
              <a:rPr lang="en-US" sz="600" dirty="0">
                <a:solidFill>
                  <a:srgbClr val="FF0000"/>
                </a:solidFill>
                <a:sym typeface="Helvetica Light"/>
              </a:rPr>
              <a:t>(HDFS, Hive, IBM Big SQL)</a:t>
            </a:r>
            <a:endParaRPr lang="en-US" sz="900" b="1" baseline="30000" dirty="0">
              <a:solidFill>
                <a:srgbClr val="FF0000"/>
              </a:solidFill>
              <a:sym typeface="Helvetica Ligh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392856" y="3218124"/>
            <a:ext cx="10876265" cy="2425932"/>
          </a:xfrm>
          <a:prstGeom prst="roundRect">
            <a:avLst>
              <a:gd name="adj" fmla="val 5896"/>
            </a:avLst>
          </a:prstGeom>
          <a:solidFill>
            <a:schemeClr val="accent1">
              <a:lumMod val="20000"/>
              <a:lumOff val="80000"/>
              <a:alpha val="72000"/>
            </a:schemeClr>
          </a:solidFill>
          <a:ln>
            <a:solidFill>
              <a:schemeClr val="accent1">
                <a:shade val="95000"/>
                <a:satMod val="104999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defTabSz="309563"/>
            <a:endParaRPr lang="en-US" sz="525" dirty="0">
              <a:solidFill>
                <a:srgbClr val="000000"/>
              </a:solidFill>
              <a:sym typeface="Helvetica Light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979267" y="3388849"/>
            <a:ext cx="1222534" cy="2144228"/>
            <a:chOff x="2741348" y="3386213"/>
            <a:chExt cx="1222534" cy="2144228"/>
          </a:xfrm>
        </p:grpSpPr>
        <p:grpSp>
          <p:nvGrpSpPr>
            <p:cNvPr id="19" name="Group 18"/>
            <p:cNvGrpSpPr/>
            <p:nvPr/>
          </p:nvGrpSpPr>
          <p:grpSpPr>
            <a:xfrm>
              <a:off x="2741348" y="3386213"/>
              <a:ext cx="1222534" cy="2144228"/>
              <a:chOff x="2964838" y="6127668"/>
              <a:chExt cx="2533438" cy="5717941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13" name="Rounded Rectangle 12"/>
              <p:cNvSpPr/>
              <p:nvPr/>
            </p:nvSpPr>
            <p:spPr>
              <a:xfrm>
                <a:off x="3391279" y="6127668"/>
                <a:ext cx="2106997" cy="5460643"/>
              </a:xfrm>
              <a:prstGeom prst="roundRect">
                <a:avLst>
                  <a:gd name="adj" fmla="val 5896"/>
                </a:avLst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defTabSz="309563"/>
                <a:endParaRPr lang="en-US" sz="525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3187419" y="6256317"/>
                <a:ext cx="2106997" cy="5460643"/>
              </a:xfrm>
              <a:prstGeom prst="roundRect">
                <a:avLst>
                  <a:gd name="adj" fmla="val 5896"/>
                </a:avLst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defTabSz="309563"/>
                <a:endParaRPr lang="en-US" sz="525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2964838" y="6384966"/>
                <a:ext cx="2106997" cy="5460643"/>
              </a:xfrm>
              <a:prstGeom prst="roundRect">
                <a:avLst>
                  <a:gd name="adj" fmla="val 5896"/>
                </a:avLst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defTabSz="309563"/>
                <a:endParaRPr lang="en-US" sz="525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2821278" y="3966906"/>
              <a:ext cx="856890" cy="350035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solidFill>
                    <a:srgbClr val="FFFFFF"/>
                  </a:solidFill>
                  <a:sym typeface="Helvetica Light"/>
                </a:rPr>
                <a:t>Admin interfaces</a:t>
              </a:r>
              <a:endParaRPr lang="en-US" sz="750" baseline="30000" dirty="0">
                <a:solidFill>
                  <a:srgbClr val="FFFFFF"/>
                </a:solidFill>
                <a:sym typeface="Helvetica Light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821278" y="4365184"/>
              <a:ext cx="856890" cy="350035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>
                  <a:solidFill>
                    <a:srgbClr val="FFFFFF"/>
                  </a:solidFill>
                  <a:sym typeface="Helvetica Light"/>
                </a:rPr>
                <a:t>Metering </a:t>
              </a:r>
            </a:p>
            <a:p>
              <a:pPr algn="ctr" defTabSz="309563"/>
              <a:r>
                <a:rPr lang="en-US" sz="750" dirty="0">
                  <a:solidFill>
                    <a:srgbClr val="FFFFFF"/>
                  </a:solidFill>
                  <a:sym typeface="Helvetica Light"/>
                </a:rPr>
                <a:t>Monitoring</a:t>
              </a:r>
              <a:endParaRPr lang="en-US" sz="750" baseline="30000" dirty="0">
                <a:solidFill>
                  <a:srgbClr val="FFFFFF"/>
                </a:solidFill>
                <a:sym typeface="Helvetica Ligh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821278" y="4763463"/>
              <a:ext cx="856890" cy="620486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solidFill>
                    <a:srgbClr val="FFFFFF"/>
                  </a:solidFill>
                  <a:sym typeface="Helvetica Light"/>
                </a:rPr>
                <a:t>Kubernetes</a:t>
              </a:r>
            </a:p>
            <a:p>
              <a:pPr algn="ctr" defTabSz="309563"/>
              <a:r>
                <a:rPr lang="en-US" sz="750" dirty="0">
                  <a:solidFill>
                    <a:srgbClr val="FFFFFF"/>
                  </a:solidFill>
                  <a:sym typeface="Helvetica Light"/>
                </a:rPr>
                <a:t>Master Components</a:t>
              </a:r>
              <a:endParaRPr lang="en-US" sz="750" baseline="30000" dirty="0">
                <a:solidFill>
                  <a:srgbClr val="FFFFFF"/>
                </a:solidFill>
                <a:sym typeface="Helvetica Ligh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25728" y="3581876"/>
              <a:ext cx="847989" cy="284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19050" tIns="19050" rIns="19050" bIns="19050" numCol="1" spcCol="38100" rtlCol="0" anchor="ctr">
              <a:spAutoFit/>
            </a:bodyPr>
            <a:lstStyle/>
            <a:p>
              <a:pPr algn="ctr" defTabSz="309563"/>
              <a:r>
                <a:rPr lang="en-US" sz="800" b="1" dirty="0">
                  <a:sym typeface="Helvetica Light"/>
                </a:rPr>
                <a:t>Platform Control</a:t>
              </a:r>
            </a:p>
            <a:p>
              <a:pPr algn="ctr" defTabSz="309563"/>
              <a:r>
                <a:rPr lang="en-US" sz="800" b="1" dirty="0">
                  <a:sym typeface="Helvetica Light"/>
                </a:rPr>
                <a:t>&amp; Management</a:t>
              </a:r>
              <a:endParaRPr lang="en-US" sz="1050" b="1" dirty="0">
                <a:sym typeface="Helvetica Light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9547858" y="3315841"/>
            <a:ext cx="1222534" cy="2144228"/>
            <a:chOff x="7308900" y="3387991"/>
            <a:chExt cx="1222534" cy="2144228"/>
          </a:xfrm>
        </p:grpSpPr>
        <p:grpSp>
          <p:nvGrpSpPr>
            <p:cNvPr id="34" name="Group 33"/>
            <p:cNvGrpSpPr/>
            <p:nvPr/>
          </p:nvGrpSpPr>
          <p:grpSpPr>
            <a:xfrm>
              <a:off x="7308900" y="3387991"/>
              <a:ext cx="1222534" cy="2144228"/>
              <a:chOff x="2964838" y="6127668"/>
              <a:chExt cx="2533438" cy="5717941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35" name="Rounded Rectangle 34"/>
              <p:cNvSpPr/>
              <p:nvPr/>
            </p:nvSpPr>
            <p:spPr>
              <a:xfrm>
                <a:off x="3391279" y="6127668"/>
                <a:ext cx="2106997" cy="5460643"/>
              </a:xfrm>
              <a:prstGeom prst="roundRect">
                <a:avLst>
                  <a:gd name="adj" fmla="val 5896"/>
                </a:avLst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defTabSz="309563"/>
                <a:endParaRPr lang="en-US" sz="525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>
                <a:off x="3187419" y="6256317"/>
                <a:ext cx="2106997" cy="5460643"/>
              </a:xfrm>
              <a:prstGeom prst="roundRect">
                <a:avLst>
                  <a:gd name="adj" fmla="val 5896"/>
                </a:avLst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defTabSz="309563"/>
                <a:endParaRPr lang="en-US" sz="525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>
                <a:off x="2964838" y="6384966"/>
                <a:ext cx="2106997" cy="5460643"/>
              </a:xfrm>
              <a:prstGeom prst="roundRect">
                <a:avLst>
                  <a:gd name="adj" fmla="val 5896"/>
                </a:avLst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defTabSz="309563"/>
                <a:endParaRPr lang="en-US" sz="525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</p:grpSp>
        <p:sp>
          <p:nvSpPr>
            <p:cNvPr id="38" name="Rectangle 37"/>
            <p:cNvSpPr/>
            <p:nvPr/>
          </p:nvSpPr>
          <p:spPr>
            <a:xfrm>
              <a:off x="7388830" y="3968684"/>
              <a:ext cx="83837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 err="1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Redis</a:t>
              </a:r>
              <a:endPara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endParaRPr>
            </a:p>
            <a:p>
              <a:pPr algn="ctr" defTabSz="309563"/>
              <a:r>
                <a:rPr lang="en-US" sz="750" baseline="300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(session store)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388829" y="4720348"/>
              <a:ext cx="83837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Shared user volume</a:t>
              </a:r>
              <a:endParaRPr lang="en-US" sz="750" baseline="300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388829" y="5096180"/>
              <a:ext cx="83837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Cloudant</a:t>
              </a:r>
            </a:p>
            <a:p>
              <a:pPr algn="ctr" defTabSz="309563"/>
              <a:r>
                <a:rPr lang="en-US" sz="750" baseline="300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(metadata)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338710" y="3499015"/>
              <a:ext cx="957132" cy="453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19050" tIns="19050" rIns="19050" bIns="19050" numCol="1" spcCol="38100" rtlCol="0" anchor="ctr">
              <a:spAutoFit/>
            </a:bodyPr>
            <a:lstStyle/>
            <a:p>
              <a:pPr algn="ctr" defTabSz="309563"/>
              <a:r>
                <a:rPr lang="en-US" sz="900" b="1" dirty="0">
                  <a:sym typeface="Helvetica Light"/>
                </a:rPr>
                <a:t>Storage </a:t>
              </a:r>
            </a:p>
            <a:p>
              <a:pPr algn="ctr" defTabSz="309563"/>
              <a:r>
                <a:rPr lang="en-US" sz="900" b="1" dirty="0">
                  <a:sym typeface="Helvetica Light"/>
                </a:rPr>
                <a:t>Management</a:t>
              </a:r>
            </a:p>
            <a:p>
              <a:pPr algn="ctr" defTabSz="309563"/>
              <a:r>
                <a:rPr lang="en-US" sz="900" b="1" dirty="0">
                  <a:sym typeface="Helvetica Light"/>
                </a:rPr>
                <a:t>Services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388829" y="4344516"/>
              <a:ext cx="83837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registry </a:t>
              </a:r>
              <a:r>
                <a:rPr lang="en-US" sz="750" dirty="0" err="1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vol</a:t>
              </a:r>
              <a:endPara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endParaRPr>
            </a:p>
            <a:p>
              <a:pPr algn="ctr" defTabSz="309563"/>
              <a:r>
                <a:rPr lang="en-US" sz="750" baseline="300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(</a:t>
              </a:r>
              <a:r>
                <a:rPr lang="en-US" sz="750" baseline="30000" dirty="0" err="1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dockeri</a:t>
              </a:r>
              <a:r>
                <a:rPr lang="en-US" sz="750" baseline="300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 mages)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 rot="16200000">
            <a:off x="-400665" y="4230424"/>
            <a:ext cx="2253822" cy="420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algn="ctr" defTabSz="309563"/>
            <a:r>
              <a:rPr lang="en-US" sz="1875" b="1" dirty="0">
                <a:solidFill>
                  <a:srgbClr val="C82506"/>
                </a:solidFill>
                <a:sym typeface="Helvetica Light"/>
              </a:rPr>
              <a:t>Kubernetes Cluster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466344" y="2867295"/>
            <a:ext cx="9794928" cy="20021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n 50"/>
          <p:cNvSpPr/>
          <p:nvPr/>
        </p:nvSpPr>
        <p:spPr>
          <a:xfrm>
            <a:off x="11475255" y="4061798"/>
            <a:ext cx="352896" cy="430861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9563"/>
            <a:endParaRPr lang="en-US" sz="1875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52" name="Can 51"/>
          <p:cNvSpPr/>
          <p:nvPr/>
        </p:nvSpPr>
        <p:spPr>
          <a:xfrm>
            <a:off x="11416495" y="4150683"/>
            <a:ext cx="352896" cy="430861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9563"/>
            <a:endParaRPr lang="en-US" sz="1875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53" name="Can 52"/>
          <p:cNvSpPr/>
          <p:nvPr/>
        </p:nvSpPr>
        <p:spPr>
          <a:xfrm>
            <a:off x="11354609" y="4240771"/>
            <a:ext cx="352896" cy="430861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9563"/>
            <a:endParaRPr lang="en-US" sz="1875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1491531" y="4624654"/>
            <a:ext cx="471283" cy="3847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algn="ctr" defTabSz="309563"/>
            <a:r>
              <a:rPr lang="en-US" sz="750" b="1" dirty="0">
                <a:sym typeface="Helvetica Light"/>
              </a:rPr>
              <a:t>csv files, </a:t>
            </a:r>
          </a:p>
          <a:p>
            <a:pPr algn="ctr" defTabSz="309563"/>
            <a:r>
              <a:rPr lang="en-US" sz="750" b="1" dirty="0">
                <a:sym typeface="Helvetica Light"/>
              </a:rPr>
              <a:t> projects,</a:t>
            </a:r>
          </a:p>
          <a:p>
            <a:pPr algn="ctr" defTabSz="309563"/>
            <a:r>
              <a:rPr lang="en-US" sz="750" b="1" dirty="0">
                <a:sym typeface="Helvetica Light"/>
              </a:rPr>
              <a:t>models</a:t>
            </a:r>
          </a:p>
        </p:txBody>
      </p:sp>
      <p:sp>
        <p:nvSpPr>
          <p:cNvPr id="57" name="Right Arrow 56"/>
          <p:cNvSpPr/>
          <p:nvPr/>
        </p:nvSpPr>
        <p:spPr>
          <a:xfrm>
            <a:off x="10684121" y="4370484"/>
            <a:ext cx="698680" cy="45719"/>
          </a:xfrm>
          <a:prstGeom prst="rightArrow">
            <a:avLst>
              <a:gd name="adj1" fmla="val 50000"/>
              <a:gd name="adj2" fmla="val 110606"/>
            </a:avLst>
          </a:prstGeom>
          <a:solidFill>
            <a:schemeClr val="accent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endParaRPr lang="en-US"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598762" y="6034961"/>
            <a:ext cx="1564040" cy="32316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 defTabSz="309563"/>
            <a:r>
              <a:rPr lang="en-US" sz="750" dirty="0">
                <a:sym typeface="Helvetica Light"/>
              </a:rPr>
              <a:t>Kubernetes cluster spread across multiple servers</a:t>
            </a:r>
          </a:p>
        </p:txBody>
      </p:sp>
      <p:pic>
        <p:nvPicPr>
          <p:cNvPr id="55" name="Picture 54" descr="Persona_Chris_DataScientist_PNG.png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4397" y="1402379"/>
            <a:ext cx="363241" cy="363241"/>
          </a:xfrm>
          <a:prstGeom prst="ellipse">
            <a:avLst/>
          </a:prstGeom>
          <a:ln w="38100" cap="rnd">
            <a:solidFill>
              <a:srgbClr val="C31F5E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TextBox 11"/>
          <p:cNvSpPr txBox="1"/>
          <p:nvPr/>
        </p:nvSpPr>
        <p:spPr>
          <a:xfrm>
            <a:off x="1719532" y="1744862"/>
            <a:ext cx="822341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algn="ctr" defTabSz="309563"/>
            <a:r>
              <a:rPr lang="en-US" sz="675" b="1" dirty="0">
                <a:sym typeface="Helvetica Light"/>
              </a:rPr>
              <a:t>Data Scientist </a:t>
            </a:r>
            <a:r>
              <a:rPr lang="mr-IN" sz="675" b="1" dirty="0">
                <a:sym typeface="Helvetica Light"/>
              </a:rPr>
              <a:t>–</a:t>
            </a:r>
            <a:r>
              <a:rPr lang="en-US" sz="675" b="1" dirty="0">
                <a:sym typeface="Helvetica Light"/>
              </a:rPr>
              <a:t> </a:t>
            </a:r>
          </a:p>
          <a:p>
            <a:pPr algn="ctr" defTabSz="309563"/>
            <a:r>
              <a:rPr lang="en-US" sz="675" b="1" dirty="0">
                <a:sym typeface="Helvetica Light"/>
              </a:rPr>
              <a:t>web browser &amp; API</a:t>
            </a:r>
          </a:p>
        </p:txBody>
      </p:sp>
      <p:sp>
        <p:nvSpPr>
          <p:cNvPr id="56" name="Right Arrow 55"/>
          <p:cNvSpPr/>
          <p:nvPr/>
        </p:nvSpPr>
        <p:spPr>
          <a:xfrm rot="5400000">
            <a:off x="1369078" y="2549216"/>
            <a:ext cx="958964" cy="82556"/>
          </a:xfrm>
          <a:prstGeom prst="rightArrow">
            <a:avLst>
              <a:gd name="adj1" fmla="val 50000"/>
              <a:gd name="adj2" fmla="val 110606"/>
            </a:avLst>
          </a:prstGeom>
          <a:solidFill>
            <a:schemeClr val="accent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endParaRPr lang="en-US"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616" y="6052288"/>
            <a:ext cx="1673856" cy="269304"/>
          </a:xfrm>
          <a:prstGeom prst="rect">
            <a:avLst/>
          </a:prstGeom>
          <a:noFill/>
          <a:ln w="12700" cap="flat">
            <a:solidFill>
              <a:schemeClr val="tx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marL="128588" indent="-128588" defTabSz="309563">
              <a:buFont typeface="Arial" charset="0"/>
              <a:buChar char="•"/>
            </a:pPr>
            <a:r>
              <a:rPr lang="en-US" sz="750" dirty="0">
                <a:sym typeface="Helvetica Light"/>
              </a:rPr>
              <a:t>Start with </a:t>
            </a:r>
            <a:r>
              <a:rPr lang="en-US" sz="750">
                <a:sym typeface="Helvetica Light"/>
              </a:rPr>
              <a:t>3 nodes with HA enabled</a:t>
            </a:r>
            <a:endParaRPr lang="en-US" sz="750" dirty="0">
              <a:sym typeface="Helvetica Light"/>
            </a:endParaRPr>
          </a:p>
          <a:p>
            <a:pPr marL="128588" indent="-128588" defTabSz="309563">
              <a:buFont typeface="Arial" charset="0"/>
              <a:buChar char="•"/>
            </a:pPr>
            <a:r>
              <a:rPr lang="en-US" sz="750" dirty="0">
                <a:sym typeface="Helvetica Light"/>
              </a:rPr>
              <a:t>Expand as needed</a:t>
            </a:r>
          </a:p>
        </p:txBody>
      </p:sp>
      <p:sp>
        <p:nvSpPr>
          <p:cNvPr id="59" name="Rectangle 58"/>
          <p:cNvSpPr/>
          <p:nvPr/>
        </p:nvSpPr>
        <p:spPr>
          <a:xfrm>
            <a:off x="4477633" y="1784558"/>
            <a:ext cx="848990" cy="748774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900" b="1" dirty="0">
                <a:solidFill>
                  <a:srgbClr val="FF0000"/>
                </a:solidFill>
                <a:sym typeface="Helvetica Light"/>
              </a:rPr>
              <a:t>GitHub</a:t>
            </a:r>
          </a:p>
          <a:p>
            <a:pPr algn="ctr" defTabSz="309563"/>
            <a:r>
              <a:rPr lang="en-US" sz="600" dirty="0">
                <a:solidFill>
                  <a:srgbClr val="FF0000"/>
                </a:solidFill>
                <a:sym typeface="Helvetica Light"/>
              </a:rPr>
              <a:t> &amp;  GitHub Enterprise</a:t>
            </a:r>
            <a:endParaRPr lang="en-US" sz="900" b="1" dirty="0">
              <a:solidFill>
                <a:srgbClr val="FF0000"/>
              </a:solidFill>
              <a:sym typeface="Helvetica Light"/>
            </a:endParaRPr>
          </a:p>
          <a:p>
            <a:pPr algn="ctr" defTabSz="309563"/>
            <a:endParaRPr lang="en-US" sz="900" b="1" baseline="30000" dirty="0">
              <a:solidFill>
                <a:srgbClr val="FF0000"/>
              </a:solidFill>
              <a:sym typeface="Helvetica Ligh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436352" y="2245384"/>
            <a:ext cx="83067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309563"/>
            <a:r>
              <a:rPr lang="en-US" sz="600" dirty="0">
                <a:solidFill>
                  <a:srgbClr val="FF0000"/>
                </a:solidFill>
                <a:sym typeface="Helvetica Light"/>
              </a:rPr>
              <a:t>(projects &amp; assets)</a:t>
            </a:r>
            <a:endParaRPr lang="en-US" sz="900" b="1" dirty="0">
              <a:solidFill>
                <a:srgbClr val="FF0000"/>
              </a:solidFill>
              <a:sym typeface="Helvetica Light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0666857" y="3742693"/>
            <a:ext cx="872034" cy="253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algn="ctr" defTabSz="309563"/>
            <a:r>
              <a:rPr lang="en-US" sz="700" b="1" dirty="0">
                <a:sym typeface="Helvetica Light"/>
              </a:rPr>
              <a:t>Kubernetes </a:t>
            </a:r>
            <a:br>
              <a:rPr lang="en-US" sz="700" b="1" dirty="0">
                <a:sym typeface="Helvetica Light"/>
              </a:rPr>
            </a:br>
            <a:r>
              <a:rPr lang="en-US" sz="700" b="1" dirty="0">
                <a:sym typeface="Helvetica Light"/>
              </a:rPr>
              <a:t>Persistent Volumes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051004" y="2003396"/>
            <a:ext cx="1210268" cy="1461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algn="ctr" defTabSz="309563"/>
            <a:r>
              <a:rPr lang="en-US" sz="700" b="1" dirty="0">
                <a:sym typeface="Helvetica Light"/>
              </a:rPr>
              <a:t>Integrations &amp; Connections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2305223" y="3320477"/>
            <a:ext cx="1893383" cy="2144228"/>
            <a:chOff x="7308900" y="3387991"/>
            <a:chExt cx="1222534" cy="2144228"/>
          </a:xfrm>
        </p:grpSpPr>
        <p:grpSp>
          <p:nvGrpSpPr>
            <p:cNvPr id="65" name="Group 64"/>
            <p:cNvGrpSpPr/>
            <p:nvPr/>
          </p:nvGrpSpPr>
          <p:grpSpPr>
            <a:xfrm>
              <a:off x="7308900" y="3387991"/>
              <a:ext cx="1222534" cy="2144228"/>
              <a:chOff x="2964838" y="6127668"/>
              <a:chExt cx="2533438" cy="5717941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71" name="Rounded Rectangle 70"/>
              <p:cNvSpPr/>
              <p:nvPr/>
            </p:nvSpPr>
            <p:spPr>
              <a:xfrm>
                <a:off x="3391279" y="6127668"/>
                <a:ext cx="2106997" cy="5460643"/>
              </a:xfrm>
              <a:prstGeom prst="roundRect">
                <a:avLst>
                  <a:gd name="adj" fmla="val 5896"/>
                </a:avLst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defTabSz="309563"/>
                <a:endParaRPr lang="en-US" sz="525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  <p:sp>
            <p:nvSpPr>
              <p:cNvPr id="72" name="Rounded Rectangle 71"/>
              <p:cNvSpPr/>
              <p:nvPr/>
            </p:nvSpPr>
            <p:spPr>
              <a:xfrm>
                <a:off x="3187419" y="6256317"/>
                <a:ext cx="2106997" cy="5460643"/>
              </a:xfrm>
              <a:prstGeom prst="roundRect">
                <a:avLst>
                  <a:gd name="adj" fmla="val 5896"/>
                </a:avLst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defTabSz="309563"/>
                <a:endParaRPr lang="en-US" sz="525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  <p:sp>
            <p:nvSpPr>
              <p:cNvPr id="73" name="Rounded Rectangle 72"/>
              <p:cNvSpPr/>
              <p:nvPr/>
            </p:nvSpPr>
            <p:spPr>
              <a:xfrm>
                <a:off x="2964838" y="6384966"/>
                <a:ext cx="2106997" cy="5460643"/>
              </a:xfrm>
              <a:prstGeom prst="roundRect">
                <a:avLst>
                  <a:gd name="adj" fmla="val 5896"/>
                </a:avLst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defTabSz="309563"/>
                <a:endParaRPr lang="en-US" sz="525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</p:grpSp>
        <p:sp>
          <p:nvSpPr>
            <p:cNvPr id="66" name="Rectangle 65"/>
            <p:cNvSpPr/>
            <p:nvPr/>
          </p:nvSpPr>
          <p:spPr>
            <a:xfrm>
              <a:off x="7401710" y="3722969"/>
              <a:ext cx="83837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Project services, Data Sources &amp; .git</a:t>
              </a:r>
              <a:endParaRPr lang="en-US" sz="750" baseline="300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388829" y="4464721"/>
              <a:ext cx="83837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Spark, Spark-ML</a:t>
              </a:r>
              <a:endParaRPr lang="en-US" sz="750" baseline="300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381812" y="5165837"/>
              <a:ext cx="83837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Environments: Resource </a:t>
              </a:r>
              <a:r>
                <a:rPr lang="en-US" sz="700" dirty="0" err="1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mgmt</a:t>
              </a:r>
              <a:endParaRPr lang="en-US" sz="7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endParaRPr>
            </a:p>
            <a:p>
              <a:pPr algn="ctr" defTabSz="309563"/>
              <a:r>
                <a:rPr lang="en-US" sz="7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&amp; Jobs</a:t>
              </a:r>
              <a:endParaRPr lang="en-US" sz="700" baseline="300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556526" y="3544960"/>
              <a:ext cx="521659" cy="1769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19050" tIns="19050" rIns="19050" bIns="19050" numCol="1" spcCol="38100" rtlCol="0" anchor="ctr">
              <a:spAutoFit/>
            </a:bodyPr>
            <a:lstStyle/>
            <a:p>
              <a:pPr algn="ctr" defTabSz="309563"/>
              <a:r>
                <a:rPr lang="en-US" sz="900" b="1">
                  <a:sym typeface="Helvetica Light"/>
                </a:rPr>
                <a:t>Core Services</a:t>
              </a:r>
              <a:endParaRPr lang="en-US" sz="900" b="1" dirty="0">
                <a:sym typeface="Helvetica Light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7394775" y="4095700"/>
              <a:ext cx="83837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User Management</a:t>
              </a:r>
            </a:p>
            <a:p>
              <a:pPr algn="ctr" defTabSz="309563"/>
              <a:r>
                <a:rPr lang="en-US" sz="750" baseline="300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 &amp; tokens</a:t>
              </a:r>
            </a:p>
          </p:txBody>
        </p:sp>
      </p:grpSp>
      <p:sp>
        <p:nvSpPr>
          <p:cNvPr id="84" name="Rectangle 83"/>
          <p:cNvSpPr/>
          <p:nvPr/>
        </p:nvSpPr>
        <p:spPr>
          <a:xfrm>
            <a:off x="8277201" y="2291254"/>
            <a:ext cx="917398" cy="35904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DSX Hadoop </a:t>
            </a:r>
            <a:r>
              <a:rPr lang="en-US" sz="75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Integration Service</a:t>
            </a:r>
            <a:endParaRPr lang="en-US" sz="75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Helvetica Light"/>
            </a:endParaRPr>
          </a:p>
          <a:p>
            <a:pPr algn="ctr" defTabSz="309563"/>
            <a:endParaRPr lang="en-US" sz="750" baseline="3000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Helvetica Light"/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6778766" y="3363277"/>
            <a:ext cx="2513783" cy="2144228"/>
            <a:chOff x="2964838" y="6127668"/>
            <a:chExt cx="2533438" cy="5717941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02" name="Rounded Rectangle 101"/>
            <p:cNvSpPr/>
            <p:nvPr/>
          </p:nvSpPr>
          <p:spPr>
            <a:xfrm>
              <a:off x="3391279" y="6127668"/>
              <a:ext cx="2106997" cy="5460643"/>
            </a:xfrm>
            <a:prstGeom prst="roundRect">
              <a:avLst>
                <a:gd name="adj" fmla="val 5896"/>
              </a:avLst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defTabSz="309563"/>
              <a:endParaRPr lang="en-US" sz="525" dirty="0">
                <a:solidFill>
                  <a:srgbClr val="000000"/>
                </a:solidFill>
                <a:sym typeface="Helvetica Light"/>
              </a:endParaRPr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3187419" y="6256317"/>
              <a:ext cx="2106997" cy="5460643"/>
            </a:xfrm>
            <a:prstGeom prst="roundRect">
              <a:avLst>
                <a:gd name="adj" fmla="val 5896"/>
              </a:avLst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defTabSz="309563"/>
              <a:endParaRPr lang="en-US" sz="525" dirty="0">
                <a:solidFill>
                  <a:srgbClr val="000000"/>
                </a:solidFill>
                <a:sym typeface="Helvetica Light"/>
              </a:endParaRPr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2964838" y="6384966"/>
              <a:ext cx="2106997" cy="5460643"/>
            </a:xfrm>
            <a:prstGeom prst="roundRect">
              <a:avLst>
                <a:gd name="adj" fmla="val 5896"/>
              </a:avLst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defTabSz="309563"/>
              <a:endParaRPr lang="en-US" sz="525" dirty="0">
                <a:solidFill>
                  <a:srgbClr val="000000"/>
                </a:solidFill>
                <a:sym typeface="Helvetica Light"/>
              </a:endParaRPr>
            </a:p>
          </p:txBody>
        </p:sp>
      </p:grpSp>
      <p:sp>
        <p:nvSpPr>
          <p:cNvPr id="97" name="Rectangle 96"/>
          <p:cNvSpPr/>
          <p:nvPr/>
        </p:nvSpPr>
        <p:spPr>
          <a:xfrm>
            <a:off x="8192294" y="3825009"/>
            <a:ext cx="675473" cy="308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75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Custom Scorers</a:t>
            </a:r>
            <a:endParaRPr lang="en-US" sz="750" baseline="3000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Helvetica Light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6810719" y="4229107"/>
            <a:ext cx="639775" cy="308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Model</a:t>
            </a:r>
          </a:p>
          <a:p>
            <a:pPr algn="ctr" defTabSz="309563"/>
            <a: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Evaluations</a:t>
            </a:r>
            <a:endParaRPr lang="en-US" sz="750" baseline="3000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Helvetica Light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855234" y="5083099"/>
            <a:ext cx="2014762" cy="308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Project Releases: Deployment/Scale-out load balancing &amp;  Monitoring </a:t>
            </a:r>
            <a:endParaRPr lang="en-US" sz="750" baseline="3000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Helvetica Light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7012428" y="3496682"/>
            <a:ext cx="1583767" cy="315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algn="ctr" defTabSz="309563"/>
            <a:r>
              <a:rPr lang="en-US" sz="900" b="1" dirty="0">
                <a:sym typeface="Helvetica Light"/>
              </a:rPr>
              <a:t>Model </a:t>
            </a:r>
            <a:r>
              <a:rPr lang="en-US" sz="900" b="1" dirty="0" err="1">
                <a:sym typeface="Helvetica Light"/>
              </a:rPr>
              <a:t>Mgmt</a:t>
            </a:r>
            <a:r>
              <a:rPr lang="en-US" sz="900" b="1" dirty="0">
                <a:sym typeface="Helvetica Light"/>
              </a:rPr>
              <a:t> &amp;  Deployment </a:t>
            </a:r>
          </a:p>
          <a:p>
            <a:pPr algn="ctr" defTabSz="309563"/>
            <a:r>
              <a:rPr lang="en-US" sz="900" b="1" dirty="0">
                <a:sym typeface="Helvetica Light"/>
              </a:rPr>
              <a:t>+ operations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8188671" y="4205201"/>
            <a:ext cx="652256" cy="32080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Scorers</a:t>
            </a:r>
          </a:p>
          <a:p>
            <a:pPr algn="ctr" defTabSz="309563"/>
            <a:endParaRPr lang="en-US" sz="750" baseline="3000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Helvetica Light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2445283" y="4760763"/>
            <a:ext cx="1298428" cy="308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Package &amp; Image </a:t>
            </a:r>
            <a:r>
              <a:rPr lang="en-US" sz="750" dirty="0" err="1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mgmt</a:t>
            </a:r>
            <a:endParaRPr lang="en-US" sz="750" baseline="3000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Helvetica Light"/>
            </a:endParaRPr>
          </a:p>
        </p:txBody>
      </p:sp>
      <p:grpSp>
        <p:nvGrpSpPr>
          <p:cNvPr id="113" name="Group 112"/>
          <p:cNvGrpSpPr/>
          <p:nvPr/>
        </p:nvGrpSpPr>
        <p:grpSpPr>
          <a:xfrm>
            <a:off x="4354396" y="3324561"/>
            <a:ext cx="2307836" cy="2144228"/>
            <a:chOff x="4354396" y="3324561"/>
            <a:chExt cx="2307836" cy="2144228"/>
          </a:xfrm>
        </p:grpSpPr>
        <p:grpSp>
          <p:nvGrpSpPr>
            <p:cNvPr id="75" name="Group 74"/>
            <p:cNvGrpSpPr/>
            <p:nvPr/>
          </p:nvGrpSpPr>
          <p:grpSpPr>
            <a:xfrm>
              <a:off x="4354396" y="3324561"/>
              <a:ext cx="2307836" cy="2144228"/>
              <a:chOff x="2964838" y="6127668"/>
              <a:chExt cx="2533438" cy="5717941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81" name="Rounded Rectangle 80"/>
              <p:cNvSpPr/>
              <p:nvPr/>
            </p:nvSpPr>
            <p:spPr>
              <a:xfrm>
                <a:off x="3391279" y="6127668"/>
                <a:ext cx="2106997" cy="5460643"/>
              </a:xfrm>
              <a:prstGeom prst="roundRect">
                <a:avLst>
                  <a:gd name="adj" fmla="val 5896"/>
                </a:avLst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defTabSz="309563"/>
                <a:endParaRPr lang="en-US" sz="525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  <p:sp>
            <p:nvSpPr>
              <p:cNvPr id="82" name="Rounded Rectangle 81"/>
              <p:cNvSpPr/>
              <p:nvPr/>
            </p:nvSpPr>
            <p:spPr>
              <a:xfrm>
                <a:off x="3187419" y="6256317"/>
                <a:ext cx="2106997" cy="5460643"/>
              </a:xfrm>
              <a:prstGeom prst="roundRect">
                <a:avLst>
                  <a:gd name="adj" fmla="val 5896"/>
                </a:avLst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defTabSz="309563"/>
                <a:endParaRPr lang="en-US" sz="525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  <p:sp>
            <p:nvSpPr>
              <p:cNvPr id="83" name="Rounded Rectangle 82"/>
              <p:cNvSpPr/>
              <p:nvPr/>
            </p:nvSpPr>
            <p:spPr>
              <a:xfrm>
                <a:off x="2964838" y="6384966"/>
                <a:ext cx="2106997" cy="5460643"/>
              </a:xfrm>
              <a:prstGeom prst="roundRect">
                <a:avLst>
                  <a:gd name="adj" fmla="val 5896"/>
                </a:avLst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defTabSz="309563"/>
                <a:endParaRPr lang="en-US" sz="525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</p:grpSp>
        <p:sp>
          <p:nvSpPr>
            <p:cNvPr id="76" name="Rectangle 75"/>
            <p:cNvSpPr/>
            <p:nvPr/>
          </p:nvSpPr>
          <p:spPr>
            <a:xfrm>
              <a:off x="4417949" y="3731518"/>
              <a:ext cx="872098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Jupyter</a:t>
              </a:r>
            </a:p>
            <a:p>
              <a:pPr algn="ctr" defTabSz="309563"/>
              <a:r>
                <a:rPr lang="en-US" sz="750" baseline="300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(anaconda-python, scala, R)</a:t>
              </a:r>
            </a:p>
            <a:p>
              <a:pPr algn="ctr" defTabSz="309563"/>
              <a:r>
                <a:rPr lang="en-US" sz="750" baseline="30000" dirty="0" err="1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Tensorflow</a:t>
              </a:r>
              <a:r>
                <a:rPr lang="en-US" sz="750" baseline="300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-GPU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418252" y="4467706"/>
              <a:ext cx="87209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Zeppelin</a:t>
              </a:r>
              <a:endParaRPr lang="en-US" sz="750" baseline="300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4433835" y="4778229"/>
              <a:ext cx="87209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Scripts</a:t>
              </a:r>
              <a:b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</a:br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(.</a:t>
              </a:r>
              <a:r>
                <a:rPr lang="en-US" sz="750" dirty="0" err="1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py</a:t>
              </a:r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, .R) &amp; Jobs</a:t>
              </a:r>
              <a:endParaRPr lang="en-US" sz="750" baseline="300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361705" y="3510036"/>
              <a:ext cx="1769716" cy="1769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19050" tIns="19050" rIns="19050" bIns="19050" numCol="1" spcCol="38100" rtlCol="0" anchor="ctr">
              <a:spAutoFit/>
            </a:bodyPr>
            <a:lstStyle/>
            <a:p>
              <a:pPr algn="ctr" defTabSz="309563"/>
              <a:r>
                <a:rPr lang="en-US" sz="900" b="1" dirty="0">
                  <a:sym typeface="Helvetica Light"/>
                </a:rPr>
                <a:t>Data Scientist Dev environment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399776" y="4117949"/>
              <a:ext cx="87209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RStudio</a:t>
              </a:r>
            </a:p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(and Shiny Apps)</a:t>
              </a:r>
            </a:p>
            <a:p>
              <a:pPr algn="ctr" defTabSz="309563"/>
              <a:endParaRPr lang="en-US" sz="750" baseline="300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4441312" y="5126330"/>
              <a:ext cx="1772982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Projects, Publish &amp; collaborations </a:t>
              </a: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5360554" y="3727954"/>
              <a:ext cx="87209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Data Refinery</a:t>
              </a:r>
              <a:endParaRPr lang="en-US" sz="750" baseline="300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5371653" y="4113128"/>
              <a:ext cx="87209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SPSS Modeler</a:t>
              </a:r>
            </a:p>
            <a:p>
              <a:pPr algn="ctr" defTabSz="309563"/>
              <a:r>
                <a:rPr lang="en-US" sz="750" baseline="300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(add-on)</a:t>
              </a: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5363491" y="4456202"/>
              <a:ext cx="87209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Decision Opt/CPLEX</a:t>
              </a:r>
            </a:p>
            <a:p>
              <a:pPr algn="ctr" defTabSz="309563"/>
              <a:r>
                <a:rPr lang="en-US" sz="750" baseline="300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(add-on)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5372594" y="4803955"/>
              <a:ext cx="87209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H20 Flows</a:t>
              </a:r>
            </a:p>
            <a:p>
              <a:pPr algn="ctr" defTabSz="309563"/>
              <a:r>
                <a:rPr lang="en-US" sz="750" baseline="300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(add-on)</a:t>
              </a:r>
            </a:p>
          </p:txBody>
        </p:sp>
      </p:grpSp>
      <p:sp>
        <p:nvSpPr>
          <p:cNvPr id="114" name="Rectangle 113"/>
          <p:cNvSpPr/>
          <p:nvPr/>
        </p:nvSpPr>
        <p:spPr>
          <a:xfrm>
            <a:off x="6849888" y="4682810"/>
            <a:ext cx="598794" cy="36790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Jobs &amp; Scheduling</a:t>
            </a:r>
          </a:p>
          <a:p>
            <a:pPr algn="ctr" defTabSz="309563"/>
            <a:endParaRPr lang="en-US" sz="750" baseline="3000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Helvetica Light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7516716" y="4682425"/>
            <a:ext cx="660158" cy="35528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Hosted Apps</a:t>
            </a:r>
            <a:b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</a:br>
            <a:endParaRPr lang="en-US" sz="750" baseline="3000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Helvetica Light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8210417" y="4689260"/>
            <a:ext cx="660158" cy="35528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750" dirty="0" err="1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Webservices</a:t>
            </a:r>
            <a:endParaRPr lang="en-US" sz="75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Helvetica Light"/>
            </a:endParaRPr>
          </a:p>
          <a:p>
            <a:pPr algn="ctr" defTabSz="309563"/>
            <a:r>
              <a:rPr lang="en-US" sz="750" baseline="300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(</a:t>
            </a:r>
            <a:r>
              <a:rPr lang="en-US" sz="750" baseline="30000" dirty="0" err="1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Python,R</a:t>
            </a:r>
            <a: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) </a:t>
            </a:r>
            <a:endParaRPr lang="en-US" sz="750" baseline="3000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Helvetica Light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6810454" y="3870364"/>
            <a:ext cx="639775" cy="308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Batch </a:t>
            </a:r>
          </a:p>
          <a:p>
            <a:pPr algn="ctr" defTabSz="309563"/>
            <a: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Scoring</a:t>
            </a:r>
            <a:endParaRPr lang="en-US" sz="750" baseline="3000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Helvetica Light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7512800" y="4217401"/>
            <a:ext cx="639775" cy="308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Jupyter</a:t>
            </a:r>
          </a:p>
          <a:p>
            <a:pPr algn="ctr" defTabSz="309563"/>
            <a:r>
              <a:rPr lang="en-US" sz="750" baseline="300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notebook apps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7501395" y="3836704"/>
            <a:ext cx="639775" cy="308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R.Shiny</a:t>
            </a:r>
          </a:p>
          <a:p>
            <a:pPr algn="ctr" defTabSz="309563"/>
            <a:r>
              <a:rPr lang="en-US" sz="750" baseline="300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apps</a:t>
            </a:r>
          </a:p>
        </p:txBody>
      </p:sp>
      <p:cxnSp>
        <p:nvCxnSpPr>
          <p:cNvPr id="121" name="Straight Connector 120"/>
          <p:cNvCxnSpPr/>
          <p:nvPr/>
        </p:nvCxnSpPr>
        <p:spPr>
          <a:xfrm flipV="1">
            <a:off x="6778766" y="4648198"/>
            <a:ext cx="2114776" cy="23434"/>
          </a:xfrm>
          <a:prstGeom prst="line">
            <a:avLst/>
          </a:prstGeom>
          <a:noFill/>
          <a:ln w="19050" cap="flat">
            <a:solidFill>
              <a:srgbClr val="000000">
                <a:alpha val="52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0502948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89165-F865-5247-9298-8FEDD8570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HA in DSX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29EAD4-6DF3-1942-8E13-1FD99B766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429" y="894089"/>
            <a:ext cx="5092700" cy="54867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751753D-3508-C747-B3EF-C069C35B7C26}"/>
              </a:ext>
            </a:extLst>
          </p:cNvPr>
          <p:cNvSpPr txBox="1">
            <a:spLocks/>
          </p:cNvSpPr>
          <p:nvPr/>
        </p:nvSpPr>
        <p:spPr>
          <a:xfrm>
            <a:off x="1458685" y="894089"/>
            <a:ext cx="4310742" cy="5343425"/>
          </a:xfrm>
          <a:prstGeom prst="rect">
            <a:avLst/>
          </a:prstGeom>
        </p:spPr>
        <p:txBody>
          <a:bodyPr/>
          <a:lstStyle>
            <a:lvl1pPr marL="238125" marR="0" indent="-238125" algn="l" defTabSz="309563" rtl="0" latinLnBrk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476250" marR="0" indent="-238125" algn="l" defTabSz="309563" rtl="0" latinLnBrk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714375" marR="0" indent="-238125" algn="l" defTabSz="309563" rtl="0" latinLnBrk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952500" marR="0" indent="-238125" algn="l" defTabSz="309563" rtl="0" latinLnBrk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1190625" marR="0" indent="-238125" algn="l" defTabSz="309563" rtl="0" latinLnBrk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1428750" marR="0" indent="-238125" algn="l" defTabSz="309563" rtl="0" latinLnBrk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1666875" marR="0" indent="-238125" algn="l" defTabSz="309563" rtl="0" latinLnBrk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1905000" marR="0" indent="-238125" algn="l" defTabSz="309563" rtl="0" latinLnBrk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2143125" marR="0" indent="-238125" algn="l" defTabSz="309563" rtl="0" latinLnBrk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fontAlgn="auto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Platform HA</a:t>
            </a:r>
          </a:p>
          <a:p>
            <a:pPr lvl="1" fontAlgn="auto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By default, the cluster is configured for HA: minimum 3-node</a:t>
            </a:r>
          </a:p>
          <a:p>
            <a:pPr marL="458788" lvl="1" indent="-285750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Can tolerate failure of </a:t>
            </a:r>
          </a:p>
          <a:p>
            <a:pPr marL="682625" lvl="2" indent="-285750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 node in a 3-node configuration</a:t>
            </a:r>
          </a:p>
          <a:p>
            <a:pPr marL="682625" lvl="2" indent="-285750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4 nodes in a 9-node configuration</a:t>
            </a:r>
          </a:p>
          <a:p>
            <a:pPr fontAlgn="auto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Service HA</a:t>
            </a:r>
          </a:p>
          <a:p>
            <a:pPr marL="515938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 services that are deployed as pods, Kubernetes will monitor and redeploy</a:t>
            </a:r>
          </a:p>
          <a:p>
            <a:pPr marL="515938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 session failover, which means that some services may be down for a few minute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  <a:p>
            <a:pPr lvl="1" fontAlgn="auto"/>
            <a:endParaRPr lang="en-US" dirty="0"/>
          </a:p>
          <a:p>
            <a:pPr fontAlgn="auto"/>
            <a:endParaRPr lang="en-US" sz="300" dirty="0"/>
          </a:p>
          <a:p>
            <a:pPr fontAlgn="auto"/>
            <a:endParaRPr lang="en-US" sz="600" dirty="0"/>
          </a:p>
          <a:p>
            <a:pPr fontAlgn="auto"/>
            <a:endParaRPr lang="en-US" dirty="0"/>
          </a:p>
          <a:p>
            <a:pPr fontAlgn="auto"/>
            <a:endParaRPr lang="en-US" sz="1200" dirty="0"/>
          </a:p>
          <a:p>
            <a:pPr lvl="1" fontAlgn="auto"/>
            <a:endParaRPr lang="en-US" dirty="0"/>
          </a:p>
          <a:p>
            <a:pPr fontAlgn="auto"/>
            <a:endParaRPr lang="en-US" dirty="0"/>
          </a:p>
          <a:p>
            <a:pPr fontAlgn="auto"/>
            <a:endParaRPr lang="en-US" dirty="0"/>
          </a:p>
          <a:p>
            <a:pPr marL="217885" lvl="1" indent="0">
              <a:buNone/>
            </a:pPr>
            <a:endParaRPr lang="en-US" dirty="0"/>
          </a:p>
          <a:p>
            <a:pPr marL="217885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34701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2379133" y="2515129"/>
            <a:ext cx="5089525" cy="8636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solidFill>
                  <a:srgbClr val="002060"/>
                </a:solidFill>
              </a:rPr>
              <a:t>Roadmap Highlights</a:t>
            </a:r>
          </a:p>
          <a:p>
            <a:pPr marL="0" indent="0">
              <a:buNone/>
            </a:pPr>
            <a:endParaRPr lang="en-US" sz="3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679826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11650" y="115018"/>
            <a:ext cx="10256947" cy="678229"/>
          </a:xfrm>
        </p:spPr>
        <p:txBody>
          <a:bodyPr/>
          <a:lstStyle/>
          <a:p>
            <a:r>
              <a:rPr lang="en-US" dirty="0"/>
              <a:t>Strategy Highlights</a:t>
            </a:r>
          </a:p>
        </p:txBody>
      </p:sp>
      <p:sp>
        <p:nvSpPr>
          <p:cNvPr id="22" name="Shape 1267"/>
          <p:cNvSpPr/>
          <p:nvPr/>
        </p:nvSpPr>
        <p:spPr>
          <a:xfrm>
            <a:off x="301693" y="1440996"/>
            <a:ext cx="2612958" cy="457441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</p:spPr>
        <p:txBody>
          <a:bodyPr wrap="square" lIns="31165" tIns="31165" rIns="31165" bIns="31165" numCol="1" anchor="ctr">
            <a:noAutofit/>
          </a:bodyPr>
          <a:lstStyle>
            <a:defPPr marL="0" marR="0" indent="0" algn="l" defTabSz="91392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sz="1200" b="1" dirty="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 Neue"/>
              </a:rPr>
              <a:t>Jan 2018 (Delivered)</a:t>
            </a:r>
            <a:endParaRPr sz="1200" b="1" dirty="0">
              <a:solidFill>
                <a:schemeClr val="bg1"/>
              </a:solidFill>
              <a:latin typeface="Helvetica"/>
              <a:ea typeface="Helvetica"/>
              <a:cs typeface="Helvetica"/>
              <a:sym typeface="Helvetica Neue"/>
            </a:endParaRPr>
          </a:p>
        </p:txBody>
      </p:sp>
      <p:sp>
        <p:nvSpPr>
          <p:cNvPr id="21" name="Shape 1267">
            <a:extLst>
              <a:ext uri="{FF2B5EF4-FFF2-40B4-BE49-F238E27FC236}">
                <a16:creationId xmlns:a16="http://schemas.microsoft.com/office/drawing/2014/main" id="{35EB5C55-9154-5F48-8CF9-1BF8A3E4A125}"/>
              </a:ext>
            </a:extLst>
          </p:cNvPr>
          <p:cNvSpPr/>
          <p:nvPr/>
        </p:nvSpPr>
        <p:spPr>
          <a:xfrm>
            <a:off x="3265521" y="1440996"/>
            <a:ext cx="2612958" cy="457441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</p:spPr>
        <p:txBody>
          <a:bodyPr wrap="square" lIns="31165" tIns="31165" rIns="31165" bIns="31165" numCol="1" anchor="ctr">
            <a:noAutofit/>
          </a:bodyPr>
          <a:lstStyle>
            <a:defPPr marL="0" marR="0" indent="0" algn="l" defTabSz="91392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sz="1200" b="1" dirty="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 Neue"/>
              </a:rPr>
              <a:t>Mar 2018 (Delivered)</a:t>
            </a:r>
            <a:endParaRPr sz="1200" b="1" dirty="0">
              <a:solidFill>
                <a:schemeClr val="bg1"/>
              </a:solidFill>
              <a:latin typeface="Helvetica"/>
              <a:ea typeface="Helvetica"/>
              <a:cs typeface="Helvetica"/>
              <a:sym typeface="Helvetica Neue"/>
            </a:endParaRPr>
          </a:p>
        </p:txBody>
      </p:sp>
      <p:sp>
        <p:nvSpPr>
          <p:cNvPr id="28" name="Shape 1267">
            <a:extLst>
              <a:ext uri="{FF2B5EF4-FFF2-40B4-BE49-F238E27FC236}">
                <a16:creationId xmlns:a16="http://schemas.microsoft.com/office/drawing/2014/main" id="{4BBC684A-FEA3-984E-89C1-2D103159BFC2}"/>
              </a:ext>
            </a:extLst>
          </p:cNvPr>
          <p:cNvSpPr/>
          <p:nvPr/>
        </p:nvSpPr>
        <p:spPr>
          <a:xfrm>
            <a:off x="6188501" y="1440996"/>
            <a:ext cx="2612958" cy="457441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</p:spPr>
        <p:txBody>
          <a:bodyPr wrap="square" lIns="31165" tIns="31165" rIns="31165" bIns="31165" numCol="1" anchor="ctr">
            <a:noAutofit/>
          </a:bodyPr>
          <a:lstStyle>
            <a:defPPr marL="0" marR="0" indent="0" algn="l" defTabSz="91392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sz="1200" b="1" dirty="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 Neue"/>
              </a:rPr>
              <a:t>Q2 2018</a:t>
            </a:r>
            <a:endParaRPr sz="1200" b="1" dirty="0">
              <a:solidFill>
                <a:schemeClr val="bg1"/>
              </a:solidFill>
              <a:latin typeface="Helvetica"/>
              <a:ea typeface="Helvetica"/>
              <a:cs typeface="Helvetica"/>
              <a:sym typeface="Helvetica Neue"/>
            </a:endParaRPr>
          </a:p>
        </p:txBody>
      </p:sp>
      <p:sp>
        <p:nvSpPr>
          <p:cNvPr id="29" name="Shape 1267">
            <a:extLst>
              <a:ext uri="{FF2B5EF4-FFF2-40B4-BE49-F238E27FC236}">
                <a16:creationId xmlns:a16="http://schemas.microsoft.com/office/drawing/2014/main" id="{A7F10BEF-E384-1249-9D1A-19E55B8A7A86}"/>
              </a:ext>
            </a:extLst>
          </p:cNvPr>
          <p:cNvSpPr/>
          <p:nvPr/>
        </p:nvSpPr>
        <p:spPr>
          <a:xfrm>
            <a:off x="9111481" y="1440996"/>
            <a:ext cx="2612958" cy="457441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</p:spPr>
        <p:txBody>
          <a:bodyPr wrap="square" lIns="31165" tIns="31165" rIns="31165" bIns="31165" numCol="1" anchor="ctr">
            <a:noAutofit/>
          </a:bodyPr>
          <a:lstStyle>
            <a:defPPr marL="0" marR="0" indent="0" algn="l" defTabSz="91392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sz="1200" b="1" dirty="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 Neue"/>
              </a:rPr>
              <a:t>2h 2018</a:t>
            </a:r>
            <a:endParaRPr sz="1200" b="1" dirty="0">
              <a:solidFill>
                <a:schemeClr val="bg1"/>
              </a:solidFill>
              <a:latin typeface="Helvetica"/>
              <a:ea typeface="Helvetica"/>
              <a:cs typeface="Helvetica"/>
              <a:sym typeface="Helvetica Neue"/>
            </a:endParaRP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F63E3DDB-F700-8840-AE51-C0900B1F7E8D}"/>
              </a:ext>
            </a:extLst>
          </p:cNvPr>
          <p:cNvSpPr txBox="1">
            <a:spLocks/>
          </p:cNvSpPr>
          <p:nvPr/>
        </p:nvSpPr>
        <p:spPr>
          <a:xfrm>
            <a:off x="9111481" y="2164586"/>
            <a:ext cx="2875546" cy="3589656"/>
          </a:xfrm>
          <a:prstGeom prst="rect">
            <a:avLst/>
          </a:prstGeom>
        </p:spPr>
        <p:txBody>
          <a:bodyPr/>
          <a:lstStyle>
            <a:lvl1pPr marL="195384" marR="0" indent="-195384" algn="l" defTabSz="41275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152835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830384" marR="0" indent="-195384" algn="l" defTabSz="41275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152835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465384" marR="0" indent="-195384" algn="l" defTabSz="41275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152835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2100384" marR="0" indent="-195384" algn="l" defTabSz="41275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152835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735384" marR="0" indent="-195384" algn="l" defTabSz="41275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152835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3370384" marR="0" indent="-195384" algn="l" defTabSz="41275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152835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4005384" marR="0" indent="-195384" algn="l" defTabSz="41275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152835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4640384" marR="0" indent="-195384" algn="l" defTabSz="41275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152835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5275384" marR="0" indent="-195384" algn="l" defTabSz="41275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152835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lvl="1" indent="0" hangingPunct="1">
              <a:spcBef>
                <a:spcPts val="0"/>
              </a:spcBef>
              <a:buFontTx/>
              <a:buNone/>
            </a:pPr>
            <a:r>
              <a:rPr lang="en-US" sz="1200" dirty="0">
                <a:solidFill>
                  <a:srgbClr val="000000"/>
                </a:solidFill>
                <a:latin typeface="IBM Plex Sans" panose="020B0503050000000000" pitchFamily="34" charset="77"/>
              </a:rPr>
              <a:t>WEX integration - Text analytics </a:t>
            </a:r>
            <a:r>
              <a:rPr lang="mr-IN" sz="1200" dirty="0">
                <a:solidFill>
                  <a:srgbClr val="000000"/>
                </a:solidFill>
                <a:latin typeface="IBM Plex Sans" panose="020B0503050000000000" pitchFamily="34" charset="77"/>
              </a:rPr>
              <a:t>–</a:t>
            </a:r>
            <a:r>
              <a:rPr lang="en-US" sz="1200" dirty="0">
                <a:solidFill>
                  <a:srgbClr val="000000"/>
                </a:solidFill>
                <a:latin typeface="IBM Plex Sans" panose="020B0503050000000000" pitchFamily="34" charset="77"/>
              </a:rPr>
              <a:t> including support for ML annotators, classifiers, and custom annotators</a:t>
            </a:r>
          </a:p>
          <a:p>
            <a:pPr marL="0" lvl="1" indent="0" hangingPunct="1">
              <a:spcBef>
                <a:spcPts val="0"/>
              </a:spcBef>
              <a:buFontTx/>
              <a:buNone/>
            </a:pPr>
            <a:endParaRPr lang="en-US" sz="1200" dirty="0">
              <a:latin typeface="IBM Plex Sans" panose="020B0503050000000000" pitchFamily="34" charset="77"/>
              <a:ea typeface="Helvetica Neue Light" charset="0"/>
              <a:cs typeface="Helvetica Neue Light" charset="0"/>
            </a:endParaRPr>
          </a:p>
          <a:p>
            <a:pPr marL="0" lvl="1" indent="0" hangingPunct="1">
              <a:spcBef>
                <a:spcPts val="0"/>
              </a:spcBef>
              <a:buNone/>
            </a:pPr>
            <a:r>
              <a:rPr lang="en-US" sz="1200" dirty="0">
                <a:latin typeface="IBM Plex Sans" panose="020B0503050000000000" pitchFamily="34" charset="77"/>
              </a:rPr>
              <a:t>HDP/Yarn 3.1’ s Kubernetes native support  provides for  Data Plane and DSX running directly on HDP-Kubernetes </a:t>
            </a:r>
            <a:endParaRPr lang="en-US" sz="1200" dirty="0">
              <a:latin typeface="IBM Plex Sans" panose="020B0503050000000000" pitchFamily="34" charset="77"/>
              <a:ea typeface="Helvetica Neue Light" charset="0"/>
              <a:cs typeface="Helvetica Neue Light" charset="0"/>
            </a:endParaRPr>
          </a:p>
          <a:p>
            <a:pPr marL="0" lvl="1" indent="0" hangingPunct="1">
              <a:spcBef>
                <a:spcPts val="0"/>
              </a:spcBef>
              <a:buFontTx/>
              <a:buNone/>
            </a:pPr>
            <a:endParaRPr lang="en-US" sz="1200" dirty="0">
              <a:latin typeface="IBM Plex Sans" panose="020B0503050000000000" pitchFamily="34" charset="77"/>
              <a:ea typeface="Helvetica Neue Light" charset="0"/>
              <a:cs typeface="Helvetica Neue Light" charset="0"/>
            </a:endParaRPr>
          </a:p>
          <a:p>
            <a:pPr marL="0" lvl="1" indent="0" hangingPunct="1">
              <a:spcBef>
                <a:spcPts val="0"/>
              </a:spcBef>
              <a:buFontTx/>
              <a:buNone/>
            </a:pPr>
            <a:r>
              <a:rPr lang="en-US" sz="1200" dirty="0">
                <a:solidFill>
                  <a:srgbClr val="000000"/>
                </a:solidFill>
                <a:latin typeface="IBM Plex Sans" panose="020B0503050000000000" pitchFamily="34" charset="77"/>
              </a:rPr>
              <a:t>Enable partner and third-party tool integrations</a:t>
            </a:r>
          </a:p>
          <a:p>
            <a:pPr marL="0" lvl="1" indent="0" hangingPunct="1">
              <a:spcBef>
                <a:spcPts val="0"/>
              </a:spcBef>
              <a:buFontTx/>
              <a:buNone/>
            </a:pPr>
            <a:endParaRPr lang="en-US" sz="1200" dirty="0">
              <a:solidFill>
                <a:srgbClr val="000000"/>
              </a:solidFill>
              <a:latin typeface="IBM Plex Sans" panose="020B0503050000000000" pitchFamily="34" charset="77"/>
            </a:endParaRPr>
          </a:p>
          <a:p>
            <a:pPr marL="0" lvl="1" indent="0" hangingPunct="1">
              <a:spcBef>
                <a:spcPts val="0"/>
              </a:spcBef>
              <a:buFontTx/>
              <a:buNone/>
            </a:pPr>
            <a:r>
              <a:rPr lang="en-US" sz="1200" dirty="0">
                <a:latin typeface="IBM Plex Sans" panose="020B0503050000000000" pitchFamily="34" charset="77"/>
                <a:ea typeface="Helvetica Neue Light" charset="0"/>
                <a:cs typeface="Helvetica Neue Light" charset="0"/>
              </a:rPr>
              <a:t>Support DL frameworks/libraries: DL4J, Caffe2, CNTK with GPU support.</a:t>
            </a:r>
            <a:endParaRPr lang="en-US" sz="1200" dirty="0">
              <a:solidFill>
                <a:srgbClr val="000000"/>
              </a:solidFill>
              <a:latin typeface="IBM Plex Sans" panose="020B0503050000000000" pitchFamily="34" charset="77"/>
            </a:endParaRP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699AFCFD-720B-9F4F-8488-0AAA9A028ED1}"/>
              </a:ext>
            </a:extLst>
          </p:cNvPr>
          <p:cNvSpPr txBox="1">
            <a:spLocks/>
          </p:cNvSpPr>
          <p:nvPr/>
        </p:nvSpPr>
        <p:spPr>
          <a:xfrm>
            <a:off x="6188500" y="2164587"/>
            <a:ext cx="2828499" cy="39737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9"/>
              </a:spcBef>
              <a:spcAft>
                <a:spcPts val="600"/>
              </a:spcAft>
            </a:pPr>
            <a:r>
              <a:rPr lang="en-US" sz="1200" dirty="0">
                <a:solidFill>
                  <a:srgbClr val="000000"/>
                </a:solidFill>
                <a:latin typeface="IBM Plex Sans" panose="020B0503050000000000" pitchFamily="34" charset="77"/>
              </a:rPr>
              <a:t>SPSS Modeler enhancements</a:t>
            </a:r>
          </a:p>
          <a:p>
            <a:pPr lvl="1"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Additional nodes available</a:t>
            </a:r>
          </a:p>
          <a:p>
            <a:pPr lvl="1"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Extensions and scripting available with new GUI</a:t>
            </a:r>
          </a:p>
          <a:p>
            <a:pPr lvl="1">
              <a:spcBef>
                <a:spcPts val="0"/>
              </a:spcBef>
            </a:pPr>
            <a:endParaRPr lang="en-US" dirty="0">
              <a:solidFill>
                <a:srgbClr val="000000"/>
              </a:solidFill>
              <a:latin typeface="IBM Plex Sans" panose="020B0503050000000000" pitchFamily="34" charset="77"/>
            </a:endParaRPr>
          </a:p>
          <a:p>
            <a:pPr>
              <a:spcBef>
                <a:spcPts val="169"/>
              </a:spcBef>
              <a:spcAft>
                <a:spcPts val="600"/>
              </a:spcAft>
            </a:pPr>
            <a:r>
              <a:rPr lang="en-US" sz="1200" dirty="0">
                <a:solidFill>
                  <a:srgbClr val="000000"/>
                </a:solidFill>
                <a:latin typeface="IBM Plex Sans" panose="020B0503050000000000" pitchFamily="34" charset="77"/>
              </a:rPr>
              <a:t>Model Management and Deployment enhancement</a:t>
            </a:r>
          </a:p>
          <a:p>
            <a:pPr lvl="1"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SPSS Modeler Streams </a:t>
            </a:r>
            <a:r>
              <a:rPr lang="mr-IN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–</a:t>
            </a: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 real-time scoring</a:t>
            </a:r>
          </a:p>
          <a:p>
            <a:pPr lvl="1"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A/B testing &amp; experimentation</a:t>
            </a:r>
          </a:p>
          <a:p>
            <a:pPr lvl="1"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Scale-out Deployments  - replicas &amp; load-balancing(Scoring servers &amp; Shiny Apps etc.) </a:t>
            </a:r>
          </a:p>
          <a:p>
            <a:pPr lvl="1">
              <a:spcBef>
                <a:spcPts val="0"/>
              </a:spcBef>
            </a:pPr>
            <a:endParaRPr lang="en-US" sz="1200" dirty="0">
              <a:solidFill>
                <a:srgbClr val="000000"/>
              </a:solidFill>
              <a:latin typeface="IBM Plex Sans" panose="020B0503050000000000" pitchFamily="34" charset="77"/>
              <a:ea typeface="Helvetica Neue Light" charset="0"/>
              <a:cs typeface="Helvetica Neue Light" charset="0"/>
            </a:endParaRPr>
          </a:p>
          <a:p>
            <a:pPr>
              <a:spcBef>
                <a:spcPts val="169"/>
              </a:spcBef>
              <a:spcAft>
                <a:spcPts val="600"/>
              </a:spcAft>
            </a:pPr>
            <a:r>
              <a:rPr lang="en-US" sz="1200" dirty="0">
                <a:solidFill>
                  <a:srgbClr val="000000"/>
                </a:solidFill>
                <a:latin typeface="IBM Plex Sans" panose="020B0503050000000000" pitchFamily="34" charset="77"/>
              </a:rPr>
              <a:t>Apache Atlas,  IGC and Apache Ranger integration</a:t>
            </a:r>
          </a:p>
          <a:p>
            <a:pPr>
              <a:spcBef>
                <a:spcPts val="169"/>
              </a:spcBef>
              <a:spcAft>
                <a:spcPts val="600"/>
              </a:spcAft>
            </a:pPr>
            <a:r>
              <a:rPr lang="en-US" sz="1200" dirty="0">
                <a:solidFill>
                  <a:srgbClr val="000000"/>
                </a:solidFill>
                <a:latin typeface="IBM Plex Sans" panose="020B0503050000000000" pitchFamily="34" charset="77"/>
              </a:rPr>
              <a:t>Add-on/Extensions</a:t>
            </a:r>
          </a:p>
          <a:p>
            <a:pPr>
              <a:spcBef>
                <a:spcPts val="169"/>
              </a:spcBef>
              <a:spcAft>
                <a:spcPts val="600"/>
              </a:spcAft>
            </a:pPr>
            <a:r>
              <a:rPr lang="en-US" sz="1200" dirty="0">
                <a:solidFill>
                  <a:srgbClr val="000000"/>
                </a:solidFill>
                <a:latin typeface="IBM Plex Sans" panose="020B0503050000000000" pitchFamily="34" charset="77"/>
              </a:rPr>
              <a:t>     - pick from a “market-place”, mix-n-map Environments easily</a:t>
            </a:r>
          </a:p>
          <a:p>
            <a:pPr>
              <a:spcBef>
                <a:spcPts val="169"/>
              </a:spcBef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  <a:latin typeface="IBM Plex Sans" panose="020B0503050000000000" pitchFamily="34" charset="77"/>
            </a:endParaRPr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6D4FD25B-9862-E54B-8009-317FCCDEB165}"/>
              </a:ext>
            </a:extLst>
          </p:cNvPr>
          <p:cNvSpPr txBox="1">
            <a:spLocks/>
          </p:cNvSpPr>
          <p:nvPr/>
        </p:nvSpPr>
        <p:spPr>
          <a:xfrm>
            <a:off x="3265521" y="2053094"/>
            <a:ext cx="2786488" cy="389896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9"/>
              </a:spcBef>
              <a:spcAft>
                <a:spcPts val="60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IBM Plex Sans" panose="020B0503050000000000" pitchFamily="34" charset="77"/>
              </a:rPr>
              <a:t>IBM SPSS Modeler</a:t>
            </a:r>
          </a:p>
          <a:p>
            <a:pPr lvl="1">
              <a:spcBef>
                <a:spcPts val="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Refreshed GUI</a:t>
            </a:r>
          </a:p>
          <a:p>
            <a:pPr lvl="1">
              <a:spcBef>
                <a:spcPts val="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High priority nodes</a:t>
            </a:r>
          </a:p>
          <a:p>
            <a:pPr lvl="1">
              <a:spcBef>
                <a:spcPts val="0"/>
              </a:spcBef>
              <a:defRPr/>
            </a:pPr>
            <a:endParaRPr lang="en-US" sz="1200" dirty="0">
              <a:solidFill>
                <a:srgbClr val="000000"/>
              </a:solidFill>
              <a:latin typeface="IBM Plex Sans" panose="020B0503050000000000" pitchFamily="34" charset="77"/>
            </a:endParaRPr>
          </a:p>
          <a:p>
            <a:pPr marL="0" lvl="1" indent="0">
              <a:spcBef>
                <a:spcPts val="0"/>
              </a:spcBef>
              <a:buFont typeface="Arial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IBM Plex Sans" panose="020B0503050000000000" pitchFamily="34" charset="77"/>
              </a:rPr>
              <a:t>Decision Optimization for Data Science integration</a:t>
            </a:r>
          </a:p>
          <a:p>
            <a:pPr marL="0" lvl="1" indent="0">
              <a:spcBef>
                <a:spcPts val="0"/>
              </a:spcBef>
              <a:buFont typeface="Arial"/>
              <a:buNone/>
              <a:defRPr/>
            </a:pPr>
            <a:endParaRPr lang="en-US" sz="1200" dirty="0">
              <a:solidFill>
                <a:srgbClr val="000000"/>
              </a:solidFill>
              <a:latin typeface="IBM Plex Sans" panose="020B0503050000000000" pitchFamily="34" charset="77"/>
            </a:endParaRPr>
          </a:p>
          <a:p>
            <a:pPr>
              <a:spcBef>
                <a:spcPts val="169"/>
              </a:spcBef>
              <a:spcAft>
                <a:spcPts val="60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IBM Plex Sans" panose="020B0503050000000000" pitchFamily="34" charset="77"/>
              </a:rPr>
              <a:t>Model Management and Deployment package</a:t>
            </a:r>
            <a:endParaRPr lang="en-US" sz="1100" dirty="0">
              <a:solidFill>
                <a:srgbClr val="000000"/>
              </a:solidFill>
              <a:latin typeface="IBM Plex Sans" panose="020B0503050000000000" pitchFamily="34" charset="77"/>
            </a:endParaRPr>
          </a:p>
          <a:p>
            <a:pPr lvl="1">
              <a:spcBef>
                <a:spcPts val="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Deploy/Manage model versions</a:t>
            </a:r>
          </a:p>
          <a:p>
            <a:pPr lvl="1">
              <a:spcBef>
                <a:spcPts val="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Deploy SPSS Modeler Streams +  batch scoring</a:t>
            </a:r>
          </a:p>
          <a:p>
            <a:pPr lvl="1">
              <a:spcBef>
                <a:spcPts val="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Deploy Notebooks, Scripts &amp; Shiny Apps</a:t>
            </a:r>
          </a:p>
          <a:p>
            <a:pPr lvl="1">
              <a:spcBef>
                <a:spcPts val="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Add support for R based Models</a:t>
            </a:r>
          </a:p>
          <a:p>
            <a:pPr lvl="1">
              <a:spcBef>
                <a:spcPts val="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Management access control</a:t>
            </a:r>
          </a:p>
          <a:p>
            <a:pPr lvl="1">
              <a:spcBef>
                <a:spcPts val="0"/>
              </a:spcBef>
              <a:defRPr/>
            </a:pPr>
            <a:endParaRPr lang="en-US" sz="1200" dirty="0">
              <a:solidFill>
                <a:srgbClr val="000000"/>
              </a:solidFill>
              <a:latin typeface="IBM Plex Sans" panose="020B0503050000000000" pitchFamily="34" charset="77"/>
            </a:endParaRPr>
          </a:p>
          <a:p>
            <a:pPr>
              <a:spcBef>
                <a:spcPts val="169"/>
              </a:spcBef>
              <a:spcAft>
                <a:spcPts val="60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IBM Plex Sans" panose="020B0503050000000000" pitchFamily="34" charset="77"/>
              </a:rPr>
              <a:t>Hadoop</a:t>
            </a:r>
          </a:p>
          <a:p>
            <a:pPr lvl="1">
              <a:spcBef>
                <a:spcPts val="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Python, R job push-down to Yarn in a secure Hadoop cluster (in-addition to Livy-Spark)</a:t>
            </a:r>
          </a:p>
          <a:p>
            <a:pPr lvl="1">
              <a:spcBef>
                <a:spcPts val="0"/>
              </a:spcBef>
              <a:defRPr/>
            </a:pPr>
            <a:endParaRPr lang="en-US" sz="1100" dirty="0">
              <a:solidFill>
                <a:srgbClr val="000000"/>
              </a:solidFill>
              <a:latin typeface="IBM Plex Sans" panose="020B0503050000000000" pitchFamily="34" charset="77"/>
            </a:endParaRP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6FAAF451-398C-994A-8E03-4264A74BA687}"/>
              </a:ext>
            </a:extLst>
          </p:cNvPr>
          <p:cNvSpPr txBox="1">
            <a:spLocks/>
          </p:cNvSpPr>
          <p:nvPr/>
        </p:nvSpPr>
        <p:spPr>
          <a:xfrm>
            <a:off x="301693" y="2053094"/>
            <a:ext cx="2786488" cy="43667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9"/>
              </a:spcBef>
              <a:spcAft>
                <a:spcPts val="600"/>
              </a:spcAft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New data connections to ease data access</a:t>
            </a:r>
          </a:p>
          <a:p>
            <a:pPr lvl="1">
              <a:spcBef>
                <a:spcPts val="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Support for IBM </a:t>
            </a:r>
            <a:r>
              <a:rPr lang="en-US" sz="1100" dirty="0" err="1">
                <a:solidFill>
                  <a:srgbClr val="000000"/>
                </a:solidFill>
                <a:latin typeface="IBM Plex Sans" panose="020B0503050000000000" pitchFamily="34" charset="77"/>
              </a:rPr>
              <a:t>BigSQL</a:t>
            </a: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 on HDP  as a data source</a:t>
            </a:r>
          </a:p>
          <a:p>
            <a:pPr lvl="1">
              <a:spcBef>
                <a:spcPts val="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Support for Cloudera data sources</a:t>
            </a:r>
          </a:p>
          <a:p>
            <a:pPr lvl="1">
              <a:spcBef>
                <a:spcPts val="0"/>
              </a:spcBef>
              <a:defRPr/>
            </a:pPr>
            <a:endParaRPr lang="en-US" sz="1100" dirty="0">
              <a:solidFill>
                <a:srgbClr val="000000"/>
              </a:solidFill>
              <a:latin typeface="IBM Plex Sans" panose="020B0503050000000000" pitchFamily="34" charset="77"/>
            </a:endParaRPr>
          </a:p>
          <a:p>
            <a:pPr>
              <a:spcBef>
                <a:spcPts val="169"/>
              </a:spcBef>
              <a:spcAft>
                <a:spcPts val="600"/>
              </a:spcAft>
              <a:defRPr/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Enhanced ML capabilities</a:t>
            </a:r>
          </a:p>
          <a:p>
            <a:pPr lvl="1"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Train, Deploy and Monitor </a:t>
            </a:r>
            <a:r>
              <a:rPr lang="en-US" sz="1100" dirty="0" err="1">
                <a:solidFill>
                  <a:srgbClr val="000000"/>
                </a:solidFill>
                <a:latin typeface="IBM Plex Sans" panose="020B0503050000000000" pitchFamily="34" charset="77"/>
              </a:rPr>
              <a:t>Scikit</a:t>
            </a: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-learn, </a:t>
            </a:r>
            <a:r>
              <a:rPr lang="en-US" sz="1100" dirty="0" err="1">
                <a:solidFill>
                  <a:srgbClr val="000000"/>
                </a:solidFill>
                <a:latin typeface="IBM Plex Sans" panose="020B0503050000000000" pitchFamily="34" charset="77"/>
              </a:rPr>
              <a:t>xgboost</a:t>
            </a: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IBM Plex Sans" panose="020B0503050000000000" pitchFamily="34" charset="77"/>
              </a:rPr>
              <a:t>Tensorflow+Keras</a:t>
            </a: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 and spark-ml models</a:t>
            </a:r>
          </a:p>
          <a:p>
            <a:pPr lvl="1"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Automation - Batch Scoring and Evaluation scripts as schedulable jobs</a:t>
            </a:r>
          </a:p>
          <a:p>
            <a:pPr lvl="1"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Model versioning and evaluation history</a:t>
            </a:r>
          </a:p>
          <a:p>
            <a:pPr lvl="1"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Publish models</a:t>
            </a:r>
          </a:p>
          <a:p>
            <a:pPr marL="171450" indent="-171450" defTabSz="685800">
              <a:spcBef>
                <a:spcPts val="0"/>
              </a:spcBef>
              <a:buFont typeface="Arial" charset="0"/>
              <a:buChar char="•"/>
              <a:defRPr/>
            </a:pPr>
            <a:endParaRPr lang="en-US" sz="1100" dirty="0">
              <a:solidFill>
                <a:srgbClr val="000000"/>
              </a:solidFill>
              <a:latin typeface="IBM Plex Sans" panose="020B0503050000000000" pitchFamily="34" charset="77"/>
            </a:endParaRPr>
          </a:p>
          <a:p>
            <a:pPr>
              <a:spcBef>
                <a:spcPts val="169"/>
              </a:spcBef>
              <a:spcAft>
                <a:spcPts val="600"/>
              </a:spcAft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New Deep Learning and GPU support</a:t>
            </a:r>
          </a:p>
          <a:p>
            <a:pPr lvl="1"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Runtime Environments can now be associated with GPU(s)</a:t>
            </a:r>
          </a:p>
          <a:p>
            <a:pPr lvl="1"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Train </a:t>
            </a:r>
            <a:r>
              <a:rPr lang="en-US" sz="1100" dirty="0" err="1">
                <a:solidFill>
                  <a:srgbClr val="000000"/>
                </a:solidFill>
                <a:latin typeface="IBM Plex Sans" panose="020B0503050000000000" pitchFamily="34" charset="77"/>
              </a:rPr>
              <a:t>Tensorflow+Keras</a:t>
            </a: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 models or execute other jobs that need GPUs in these Environments.</a:t>
            </a:r>
          </a:p>
          <a:p>
            <a:pPr marL="0" lvl="1" indent="0">
              <a:spcBef>
                <a:spcPts val="0"/>
              </a:spcBef>
              <a:buFont typeface="Arial"/>
              <a:buNone/>
              <a:defRPr/>
            </a:pPr>
            <a:endParaRPr lang="en-US" sz="1100" dirty="0">
              <a:solidFill>
                <a:srgbClr val="000000"/>
              </a:solidFill>
              <a:latin typeface="IBM Plex Sans" panose="020B0503050000000000" pitchFamily="34" charset="77"/>
            </a:endParaRPr>
          </a:p>
          <a:p>
            <a:pPr marL="0" lvl="1" indent="0">
              <a:spcBef>
                <a:spcPts val="0"/>
              </a:spcBef>
              <a:buFont typeface="Arial"/>
              <a:buNone/>
              <a:defRPr/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Collaborate</a:t>
            </a:r>
          </a:p>
          <a:p>
            <a:pPr lvl="1"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Publish and share the URL to any content (pdf, html, csv  etc.) with other users </a:t>
            </a:r>
          </a:p>
        </p:txBody>
      </p:sp>
    </p:spTree>
    <p:extLst>
      <p:ext uri="{BB962C8B-B14F-4D97-AF65-F5344CB8AC3E}">
        <p14:creationId xmlns:p14="http://schemas.microsoft.com/office/powerpoint/2010/main" val="64292952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51414" y="181697"/>
            <a:ext cx="8545512" cy="501650"/>
          </a:xfrm>
        </p:spPr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IBM DSX - </a:t>
            </a:r>
            <a:r>
              <a:rPr lang="en-US" sz="2000" i="1" dirty="0">
                <a:solidFill>
                  <a:schemeClr val="bg1"/>
                </a:solidFill>
              </a:rPr>
              <a:t>the</a:t>
            </a:r>
            <a:r>
              <a:rPr lang="en-US" sz="2000" dirty="0">
                <a:solidFill>
                  <a:schemeClr val="bg1"/>
                </a:solidFill>
              </a:rPr>
              <a:t>  Experience for Hybrid Data Science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498202" y="2762182"/>
            <a:ext cx="2999724" cy="4414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Watson Studio on IBM </a:t>
            </a:r>
            <a:r>
              <a:rPr lang="en-US" sz="1200" b="1" kern="1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Public Cloud</a:t>
            </a:r>
          </a:p>
        </p:txBody>
      </p:sp>
      <p:sp>
        <p:nvSpPr>
          <p:cNvPr id="47" name="Rectangle 46"/>
          <p:cNvSpPr/>
          <p:nvPr/>
        </p:nvSpPr>
        <p:spPr>
          <a:xfrm>
            <a:off x="4497923" y="2761286"/>
            <a:ext cx="3107294" cy="4414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DSX </a:t>
            </a:r>
            <a:r>
              <a:rPr lang="en-US" sz="1200" b="1" kern="1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Desktop</a:t>
            </a:r>
          </a:p>
        </p:txBody>
      </p:sp>
      <p:sp>
        <p:nvSpPr>
          <p:cNvPr id="48" name="Rectangle 47"/>
          <p:cNvSpPr/>
          <p:nvPr/>
        </p:nvSpPr>
        <p:spPr>
          <a:xfrm>
            <a:off x="7605217" y="2757082"/>
            <a:ext cx="3033875" cy="4457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DSX </a:t>
            </a:r>
            <a:r>
              <a:rPr lang="en-US" sz="1200" b="1" kern="1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Local </a:t>
            </a:r>
            <a:r>
              <a:rPr lang="en-US" sz="1200" kern="1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on Private Cloud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495091" y="3344992"/>
            <a:ext cx="300283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050" kern="1200" dirty="0">
                <a:latin typeface="Helvetica Neue Light" charset="0"/>
                <a:ea typeface="Helvetica Neue Light" charset="0"/>
                <a:cs typeface="Helvetica Neue Light" charset="0"/>
              </a:rPr>
              <a:t>PayGo consumption with </a:t>
            </a:r>
            <a:r>
              <a:rPr lang="en-US" sz="1050" b="1" kern="1200" dirty="0">
                <a:solidFill>
                  <a:srgbClr val="DC268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as-a-service</a:t>
            </a:r>
            <a:r>
              <a:rPr lang="en-US" sz="1050" kern="1200" dirty="0">
                <a:latin typeface="Helvetica Neue Light" charset="0"/>
                <a:ea typeface="Helvetica Neue Light" charset="0"/>
                <a:cs typeface="Helvetica Neue Light" charset="0"/>
              </a:rPr>
              <a:t> delivery, up &amp; running in seconds</a:t>
            </a:r>
          </a:p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endParaRPr lang="en-US" sz="1050" kern="12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050" kern="1200" dirty="0">
                <a:latin typeface="Helvetica Neue Light" charset="0"/>
                <a:ea typeface="Helvetica Neue Light" charset="0"/>
                <a:cs typeface="Helvetica Neue Light" charset="0"/>
              </a:rPr>
              <a:t>Integrated with IBM Spark-as-a-Service &amp; Watson Machine Learning as a service  for compute,</a:t>
            </a:r>
          </a:p>
          <a:p>
            <a:pPr marL="671513" lvl="1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050" kern="1200" dirty="0">
                <a:latin typeface="Helvetica Neue Light" charset="0"/>
                <a:ea typeface="Helvetica Neue Light" charset="0"/>
                <a:cs typeface="Helvetica Neue Light" charset="0"/>
              </a:rPr>
              <a:t>IBM Object Store &amp; other cloud services for data, </a:t>
            </a:r>
          </a:p>
          <a:p>
            <a:pPr marL="671513" lvl="1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endParaRPr lang="en-US" sz="1050" kern="12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050" kern="1200" dirty="0">
                <a:latin typeface="Helvetica Neue Light" charset="0"/>
                <a:ea typeface="Helvetica Neue Light" charset="0"/>
                <a:cs typeface="Helvetica Neue Light" charset="0"/>
              </a:rPr>
              <a:t>Publish and collaborate in the cloud</a:t>
            </a:r>
          </a:p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endParaRPr lang="en-US" sz="900" kern="12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496784" y="3361142"/>
            <a:ext cx="31072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050" kern="1200" dirty="0">
                <a:latin typeface="Helvetica Neue Light" charset="0"/>
                <a:ea typeface="Helvetica Neue Light" charset="0"/>
                <a:cs typeface="Helvetica Neue Light" charset="0"/>
              </a:rPr>
              <a:t>Easily installed on your </a:t>
            </a:r>
            <a:r>
              <a:rPr lang="en-US" sz="1050" b="1" kern="1200" dirty="0">
                <a:solidFill>
                  <a:srgbClr val="DC268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laptop or PC</a:t>
            </a:r>
          </a:p>
          <a:p>
            <a:pPr marL="557213" lvl="1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900" kern="1200" dirty="0">
                <a:latin typeface="Helvetica Neue Light" charset="0"/>
                <a:ea typeface="Helvetica Neue Light" charset="0"/>
                <a:cs typeface="Helvetica Neue Light" charset="0"/>
              </a:rPr>
              <a:t>Won’t scale beyond the hardware available on your machine</a:t>
            </a:r>
          </a:p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endParaRPr lang="en-US" sz="1050" kern="12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050" kern="1200" dirty="0">
                <a:latin typeface="Helvetica Neue Light" charset="0"/>
                <a:ea typeface="Helvetica Neue Light" charset="0"/>
                <a:cs typeface="Helvetica Neue Light" charset="0"/>
              </a:rPr>
              <a:t>Access to RStudio, Zeppelin and Jupyter notebooks, and one small Spark worker operating locally on your machine</a:t>
            </a:r>
          </a:p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endParaRPr lang="en-US" sz="900" kern="12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050" kern="1200" dirty="0">
                <a:latin typeface="Helvetica Neue Light" charset="0"/>
                <a:ea typeface="Helvetica Neue Light" charset="0"/>
                <a:cs typeface="Helvetica Neue Light" charset="0"/>
              </a:rPr>
              <a:t>Load CSV data files into Data Frames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571059" y="3274513"/>
            <a:ext cx="3033875" cy="2146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050" kern="1200" dirty="0">
                <a:latin typeface="Helvetica Neue Light" charset="0"/>
                <a:ea typeface="Helvetica Neue Light" charset="0"/>
                <a:cs typeface="Helvetica Neue Light" charset="0"/>
              </a:rPr>
              <a:t>Scalable DSX cluster deployed on your </a:t>
            </a:r>
            <a:r>
              <a:rPr lang="en-US" sz="1050" b="1" kern="1200" dirty="0">
                <a:solidFill>
                  <a:srgbClr val="DC268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private infrastructure</a:t>
            </a:r>
            <a:endParaRPr lang="en-US" sz="1050" kern="12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557213" lvl="1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900" kern="1200" dirty="0" err="1">
                <a:latin typeface="Helvetica Neue Light" charset="0"/>
                <a:ea typeface="Helvetica Neue Light" charset="0"/>
                <a:cs typeface="Helvetica Neue Light" charset="0"/>
              </a:rPr>
              <a:t>Dockerized</a:t>
            </a:r>
            <a:r>
              <a:rPr lang="en-US" sz="900" kern="1200" dirty="0">
                <a:latin typeface="Helvetica Neue Light" charset="0"/>
                <a:ea typeface="Helvetica Neue Light" charset="0"/>
                <a:cs typeface="Helvetica Neue Light" charset="0"/>
              </a:rPr>
              <a:t> containers via Kubernetes &amp; deployable on IBM Cloud Private</a:t>
            </a:r>
          </a:p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endParaRPr lang="en-US" sz="1050" kern="12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050" kern="1200" dirty="0">
                <a:latin typeface="Helvetica Neue Light" charset="0"/>
                <a:ea typeface="Helvetica Neue Light" charset="0"/>
                <a:cs typeface="Helvetica Neue Light" charset="0"/>
              </a:rPr>
              <a:t>DSX Local can also deploy with</a:t>
            </a:r>
            <a:br>
              <a:rPr lang="en-US" sz="1050" kern="1200" dirty="0"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050" b="1" kern="1200" dirty="0">
                <a:solidFill>
                  <a:srgbClr val="DC268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Hortonworks Data Platform</a:t>
            </a:r>
            <a:r>
              <a:rPr lang="en-US" sz="1050" kern="1200" dirty="0">
                <a:latin typeface="Helvetica Neue Light" charset="0"/>
                <a:ea typeface="Helvetica Neue Light" charset="0"/>
                <a:cs typeface="Helvetica Neue Light" charset="0"/>
              </a:rPr>
              <a:t> &amp; IIAS appliance on-premises </a:t>
            </a:r>
          </a:p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endParaRPr lang="en-US" sz="1050" kern="12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050" kern="1200" dirty="0">
                <a:latin typeface="Helvetica Neue Light" charset="0"/>
                <a:ea typeface="Helvetica Neue Light" charset="0"/>
                <a:cs typeface="Helvetica Neue Light" charset="0"/>
              </a:rPr>
              <a:t>LDAP for user management and authentication, easy  collaboration with Projects enabled by git.</a:t>
            </a:r>
          </a:p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endParaRPr lang="en-US" sz="1050" kern="12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075" y="2064874"/>
            <a:ext cx="1130715" cy="483763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562505" y="1456675"/>
            <a:ext cx="2868005" cy="120032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kern="1200" dirty="0">
                <a:solidFill>
                  <a:srgbClr val="DC268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Develop &amp; Collaborate</a:t>
            </a:r>
            <a:endParaRPr lang="en-US" sz="1200" b="1" kern="12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endParaRPr lang="en-US" sz="1200" kern="1200" dirty="0">
              <a:solidFill>
                <a:srgbClr val="DC268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DC268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Notebook servers and RStudio</a:t>
            </a:r>
            <a:r>
              <a:rPr lang="en-US" sz="1200" kern="1200" dirty="0">
                <a:latin typeface="Helvetica Neue Light" charset="0"/>
                <a:ea typeface="Helvetica Neue Light" charset="0"/>
                <a:cs typeface="Helvetica Neue Light" charset="0"/>
              </a:rPr>
              <a:t> for interactivity &amp; data visualizing with Python, R, &amp; Scala for coder data scientists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555928" y="1437802"/>
            <a:ext cx="3002831" cy="120032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kern="1200" dirty="0">
                <a:solidFill>
                  <a:srgbClr val="DC268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Deploy at Scale</a:t>
            </a: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endParaRPr lang="en-US" sz="1200" kern="1200" dirty="0">
              <a:solidFill>
                <a:srgbClr val="DC268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DC268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Spark</a:t>
            </a:r>
            <a:r>
              <a:rPr lang="en-US" sz="1200" kern="1200" dirty="0">
                <a:latin typeface="Helvetica Neue Light" charset="0"/>
                <a:ea typeface="Helvetica Neue Light" charset="0"/>
                <a:cs typeface="Helvetica Neue Light" charset="0"/>
              </a:rPr>
              <a:t> parallelizes &amp; accelerates data science tasks.</a:t>
            </a: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200" kern="1200" dirty="0">
                <a:latin typeface="Helvetica Neue Light" charset="0"/>
                <a:ea typeface="Helvetica Neue Light" charset="0"/>
                <a:cs typeface="Helvetica Neue Light" charset="0"/>
              </a:rPr>
              <a:t>Automate, Deploy scoring servers at scale  and monitor model health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1506921" y="6290016"/>
            <a:ext cx="9144000" cy="567985"/>
            <a:chOff x="4748" y="2309432"/>
            <a:chExt cx="12192000" cy="757313"/>
          </a:xfrm>
        </p:grpSpPr>
        <p:sp>
          <p:nvSpPr>
            <p:cNvPr id="56" name="Rectangle 55"/>
            <p:cNvSpPr/>
            <p:nvPr/>
          </p:nvSpPr>
          <p:spPr>
            <a:xfrm>
              <a:off x="4748" y="2309432"/>
              <a:ext cx="12192000" cy="757313"/>
            </a:xfrm>
            <a:prstGeom prst="rect">
              <a:avLst/>
            </a:prstGeom>
            <a:solidFill>
              <a:srgbClr val="1C354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kern="1200">
                <a:solidFill>
                  <a:srgbClr val="FFFFFF"/>
                </a:solidFill>
              </a:endParaRP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679190" y="2403592"/>
              <a:ext cx="568455" cy="568991"/>
              <a:chOff x="3754438" y="457200"/>
              <a:chExt cx="1684337" cy="1685926"/>
            </a:xfrm>
          </p:grpSpPr>
          <p:sp>
            <p:nvSpPr>
              <p:cNvPr id="98" name="Freeform 29"/>
              <p:cNvSpPr>
                <a:spLocks/>
              </p:cNvSpPr>
              <p:nvPr/>
            </p:nvSpPr>
            <p:spPr bwMode="auto">
              <a:xfrm>
                <a:off x="4386263" y="1206500"/>
                <a:ext cx="438150" cy="454025"/>
              </a:xfrm>
              <a:custGeom>
                <a:avLst/>
                <a:gdLst>
                  <a:gd name="T0" fmla="*/ 262 w 262"/>
                  <a:gd name="T1" fmla="*/ 271 h 271"/>
                  <a:gd name="T2" fmla="*/ 262 w 262"/>
                  <a:gd name="T3" fmla="*/ 271 h 271"/>
                  <a:gd name="T4" fmla="*/ 161 w 262"/>
                  <a:gd name="T5" fmla="*/ 143 h 271"/>
                  <a:gd name="T6" fmla="*/ 205 w 262"/>
                  <a:gd name="T7" fmla="*/ 75 h 271"/>
                  <a:gd name="T8" fmla="*/ 131 w 262"/>
                  <a:gd name="T9" fmla="*/ 0 h 271"/>
                  <a:gd name="T10" fmla="*/ 56 w 262"/>
                  <a:gd name="T11" fmla="*/ 75 h 271"/>
                  <a:gd name="T12" fmla="*/ 100 w 262"/>
                  <a:gd name="T13" fmla="*/ 143 h 271"/>
                  <a:gd name="T14" fmla="*/ 0 w 262"/>
                  <a:gd name="T15" fmla="*/ 27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2" h="271">
                    <a:moveTo>
                      <a:pt x="262" y="271"/>
                    </a:moveTo>
                    <a:lnTo>
                      <a:pt x="262" y="271"/>
                    </a:lnTo>
                    <a:cubicBezTo>
                      <a:pt x="262" y="209"/>
                      <a:pt x="219" y="157"/>
                      <a:pt x="161" y="143"/>
                    </a:cubicBezTo>
                    <a:cubicBezTo>
                      <a:pt x="187" y="132"/>
                      <a:pt x="205" y="105"/>
                      <a:pt x="205" y="75"/>
                    </a:cubicBezTo>
                    <a:cubicBezTo>
                      <a:pt x="205" y="34"/>
                      <a:pt x="172" y="0"/>
                      <a:pt x="131" y="0"/>
                    </a:cubicBezTo>
                    <a:cubicBezTo>
                      <a:pt x="89" y="0"/>
                      <a:pt x="56" y="34"/>
                      <a:pt x="56" y="75"/>
                    </a:cubicBezTo>
                    <a:cubicBezTo>
                      <a:pt x="56" y="105"/>
                      <a:pt x="74" y="132"/>
                      <a:pt x="100" y="143"/>
                    </a:cubicBezTo>
                    <a:cubicBezTo>
                      <a:pt x="43" y="157"/>
                      <a:pt x="0" y="209"/>
                      <a:pt x="0" y="271"/>
                    </a:cubicBezTo>
                  </a:path>
                </a:pathLst>
              </a:custGeom>
              <a:noFill/>
              <a:ln w="1905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99" name="Freeform 30"/>
              <p:cNvSpPr>
                <a:spLocks/>
              </p:cNvSpPr>
              <p:nvPr/>
            </p:nvSpPr>
            <p:spPr bwMode="auto">
              <a:xfrm>
                <a:off x="4818063" y="1308100"/>
                <a:ext cx="139700" cy="139700"/>
              </a:xfrm>
              <a:custGeom>
                <a:avLst/>
                <a:gdLst>
                  <a:gd name="T0" fmla="*/ 84 w 84"/>
                  <a:gd name="T1" fmla="*/ 42 h 84"/>
                  <a:gd name="T2" fmla="*/ 84 w 84"/>
                  <a:gd name="T3" fmla="*/ 42 h 84"/>
                  <a:gd name="T4" fmla="*/ 42 w 84"/>
                  <a:gd name="T5" fmla="*/ 0 h 84"/>
                  <a:gd name="T6" fmla="*/ 0 w 84"/>
                  <a:gd name="T7" fmla="*/ 42 h 84"/>
                  <a:gd name="T8" fmla="*/ 42 w 84"/>
                  <a:gd name="T9" fmla="*/ 84 h 84"/>
                  <a:gd name="T10" fmla="*/ 84 w 84"/>
                  <a:gd name="T11" fmla="*/ 42 h 84"/>
                  <a:gd name="T12" fmla="*/ 84 w 84"/>
                  <a:gd name="T13" fmla="*/ 4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84">
                    <a:moveTo>
                      <a:pt x="84" y="42"/>
                    </a:moveTo>
                    <a:lnTo>
                      <a:pt x="84" y="42"/>
                    </a:lnTo>
                    <a:cubicBezTo>
                      <a:pt x="84" y="19"/>
                      <a:pt x="65" y="0"/>
                      <a:pt x="42" y="0"/>
                    </a:cubicBezTo>
                    <a:cubicBezTo>
                      <a:pt x="19" y="0"/>
                      <a:pt x="0" y="19"/>
                      <a:pt x="0" y="42"/>
                    </a:cubicBezTo>
                    <a:cubicBezTo>
                      <a:pt x="0" y="65"/>
                      <a:pt x="19" y="84"/>
                      <a:pt x="42" y="84"/>
                    </a:cubicBezTo>
                    <a:cubicBezTo>
                      <a:pt x="65" y="84"/>
                      <a:pt x="84" y="65"/>
                      <a:pt x="84" y="42"/>
                    </a:cubicBezTo>
                    <a:lnTo>
                      <a:pt x="84" y="42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0" name="Freeform 31"/>
              <p:cNvSpPr>
                <a:spLocks/>
              </p:cNvSpPr>
              <p:nvPr/>
            </p:nvSpPr>
            <p:spPr bwMode="auto">
              <a:xfrm>
                <a:off x="4533900" y="952500"/>
                <a:ext cx="141288" cy="141288"/>
              </a:xfrm>
              <a:custGeom>
                <a:avLst/>
                <a:gdLst>
                  <a:gd name="T0" fmla="*/ 84 w 84"/>
                  <a:gd name="T1" fmla="*/ 42 h 84"/>
                  <a:gd name="T2" fmla="*/ 84 w 84"/>
                  <a:gd name="T3" fmla="*/ 42 h 84"/>
                  <a:gd name="T4" fmla="*/ 42 w 84"/>
                  <a:gd name="T5" fmla="*/ 0 h 84"/>
                  <a:gd name="T6" fmla="*/ 0 w 84"/>
                  <a:gd name="T7" fmla="*/ 42 h 84"/>
                  <a:gd name="T8" fmla="*/ 42 w 84"/>
                  <a:gd name="T9" fmla="*/ 84 h 84"/>
                  <a:gd name="T10" fmla="*/ 84 w 84"/>
                  <a:gd name="T11" fmla="*/ 42 h 84"/>
                  <a:gd name="T12" fmla="*/ 84 w 84"/>
                  <a:gd name="T13" fmla="*/ 4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84">
                    <a:moveTo>
                      <a:pt x="84" y="42"/>
                    </a:moveTo>
                    <a:lnTo>
                      <a:pt x="84" y="42"/>
                    </a:lnTo>
                    <a:cubicBezTo>
                      <a:pt x="84" y="19"/>
                      <a:pt x="65" y="0"/>
                      <a:pt x="42" y="0"/>
                    </a:cubicBezTo>
                    <a:cubicBezTo>
                      <a:pt x="19" y="0"/>
                      <a:pt x="0" y="19"/>
                      <a:pt x="0" y="42"/>
                    </a:cubicBezTo>
                    <a:cubicBezTo>
                      <a:pt x="0" y="65"/>
                      <a:pt x="19" y="84"/>
                      <a:pt x="42" y="84"/>
                    </a:cubicBezTo>
                    <a:cubicBezTo>
                      <a:pt x="65" y="84"/>
                      <a:pt x="84" y="65"/>
                      <a:pt x="84" y="42"/>
                    </a:cubicBezTo>
                    <a:lnTo>
                      <a:pt x="84" y="42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1" name="Freeform 32"/>
              <p:cNvSpPr>
                <a:spLocks/>
              </p:cNvSpPr>
              <p:nvPr/>
            </p:nvSpPr>
            <p:spPr bwMode="auto">
              <a:xfrm>
                <a:off x="4279900" y="1058863"/>
                <a:ext cx="141288" cy="139700"/>
              </a:xfrm>
              <a:custGeom>
                <a:avLst/>
                <a:gdLst>
                  <a:gd name="T0" fmla="*/ 84 w 84"/>
                  <a:gd name="T1" fmla="*/ 0 h 84"/>
                  <a:gd name="T2" fmla="*/ 84 w 84"/>
                  <a:gd name="T3" fmla="*/ 0 h 84"/>
                  <a:gd name="T4" fmla="*/ 0 w 84"/>
                  <a:gd name="T5" fmla="*/ 0 h 84"/>
                  <a:gd name="T6" fmla="*/ 0 w 84"/>
                  <a:gd name="T7" fmla="*/ 84 h 84"/>
                  <a:gd name="T8" fmla="*/ 84 w 84"/>
                  <a:gd name="T9" fmla="*/ 84 h 84"/>
                  <a:gd name="T10" fmla="*/ 84 w 84"/>
                  <a:gd name="T11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84">
                    <a:moveTo>
                      <a:pt x="84" y="0"/>
                    </a:moveTo>
                    <a:lnTo>
                      <a:pt x="84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84" y="84"/>
                    </a:lnTo>
                    <a:lnTo>
                      <a:pt x="84" y="0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2" name="Freeform 33"/>
              <p:cNvSpPr>
                <a:spLocks/>
              </p:cNvSpPr>
              <p:nvPr/>
            </p:nvSpPr>
            <p:spPr bwMode="auto">
              <a:xfrm>
                <a:off x="4791075" y="1062038"/>
                <a:ext cx="136525" cy="157163"/>
              </a:xfrm>
              <a:custGeom>
                <a:avLst/>
                <a:gdLst>
                  <a:gd name="T0" fmla="*/ 0 w 82"/>
                  <a:gd name="T1" fmla="*/ 23 h 94"/>
                  <a:gd name="T2" fmla="*/ 0 w 82"/>
                  <a:gd name="T3" fmla="*/ 23 h 94"/>
                  <a:gd name="T4" fmla="*/ 41 w 82"/>
                  <a:gd name="T5" fmla="*/ 0 h 94"/>
                  <a:gd name="T6" fmla="*/ 82 w 82"/>
                  <a:gd name="T7" fmla="*/ 23 h 94"/>
                  <a:gd name="T8" fmla="*/ 82 w 82"/>
                  <a:gd name="T9" fmla="*/ 70 h 94"/>
                  <a:gd name="T10" fmla="*/ 41 w 82"/>
                  <a:gd name="T11" fmla="*/ 94 h 94"/>
                  <a:gd name="T12" fmla="*/ 0 w 82"/>
                  <a:gd name="T13" fmla="*/ 70 h 94"/>
                  <a:gd name="T14" fmla="*/ 0 w 82"/>
                  <a:gd name="T15" fmla="*/ 23 h 94"/>
                  <a:gd name="T16" fmla="*/ 0 w 82"/>
                  <a:gd name="T17" fmla="*/ 23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2" h="94">
                    <a:moveTo>
                      <a:pt x="0" y="23"/>
                    </a:moveTo>
                    <a:lnTo>
                      <a:pt x="0" y="23"/>
                    </a:lnTo>
                    <a:lnTo>
                      <a:pt x="41" y="0"/>
                    </a:lnTo>
                    <a:lnTo>
                      <a:pt x="82" y="23"/>
                    </a:lnTo>
                    <a:lnTo>
                      <a:pt x="82" y="70"/>
                    </a:lnTo>
                    <a:lnTo>
                      <a:pt x="41" y="94"/>
                    </a:lnTo>
                    <a:lnTo>
                      <a:pt x="0" y="70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3" name="Freeform 34"/>
              <p:cNvSpPr>
                <a:spLocks/>
              </p:cNvSpPr>
              <p:nvPr/>
            </p:nvSpPr>
            <p:spPr bwMode="auto">
              <a:xfrm>
                <a:off x="4249738" y="1298575"/>
                <a:ext cx="141288" cy="141288"/>
              </a:xfrm>
              <a:custGeom>
                <a:avLst/>
                <a:gdLst>
                  <a:gd name="T0" fmla="*/ 42 w 84"/>
                  <a:gd name="T1" fmla="*/ 0 h 84"/>
                  <a:gd name="T2" fmla="*/ 42 w 84"/>
                  <a:gd name="T3" fmla="*/ 0 h 84"/>
                  <a:gd name="T4" fmla="*/ 0 w 84"/>
                  <a:gd name="T5" fmla="*/ 84 h 84"/>
                  <a:gd name="T6" fmla="*/ 84 w 84"/>
                  <a:gd name="T7" fmla="*/ 84 h 84"/>
                  <a:gd name="T8" fmla="*/ 42 w 84"/>
                  <a:gd name="T9" fmla="*/ 0 h 84"/>
                  <a:gd name="T10" fmla="*/ 42 w 84"/>
                  <a:gd name="T11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84">
                    <a:moveTo>
                      <a:pt x="42" y="0"/>
                    </a:moveTo>
                    <a:lnTo>
                      <a:pt x="42" y="0"/>
                    </a:lnTo>
                    <a:lnTo>
                      <a:pt x="0" y="84"/>
                    </a:lnTo>
                    <a:lnTo>
                      <a:pt x="84" y="84"/>
                    </a:lnTo>
                    <a:lnTo>
                      <a:pt x="42" y="0"/>
                    </a:lnTo>
                    <a:lnTo>
                      <a:pt x="42" y="0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4" name="Freeform 38"/>
              <p:cNvSpPr>
                <a:spLocks/>
              </p:cNvSpPr>
              <p:nvPr/>
            </p:nvSpPr>
            <p:spPr bwMode="auto">
              <a:xfrm>
                <a:off x="4597400" y="457200"/>
                <a:ext cx="841375" cy="1263650"/>
              </a:xfrm>
              <a:custGeom>
                <a:avLst/>
                <a:gdLst>
                  <a:gd name="T0" fmla="*/ 1006 w 1478"/>
                  <a:gd name="T1" fmla="*/ 1478 h 2217"/>
                  <a:gd name="T2" fmla="*/ 1006 w 1478"/>
                  <a:gd name="T3" fmla="*/ 1478 h 2217"/>
                  <a:gd name="T4" fmla="*/ 872 w 1478"/>
                  <a:gd name="T5" fmla="*/ 1981 h 2217"/>
                  <a:gd name="T6" fmla="*/ 1280 w 1478"/>
                  <a:gd name="T7" fmla="*/ 2217 h 2217"/>
                  <a:gd name="T8" fmla="*/ 1478 w 1478"/>
                  <a:gd name="T9" fmla="*/ 1478 h 2217"/>
                  <a:gd name="T10" fmla="*/ 0 w 1478"/>
                  <a:gd name="T11" fmla="*/ 0 h 2217"/>
                  <a:gd name="T12" fmla="*/ 0 w 1478"/>
                  <a:gd name="T13" fmla="*/ 472 h 2217"/>
                  <a:gd name="T14" fmla="*/ 1006 w 1478"/>
                  <a:gd name="T15" fmla="*/ 1478 h 2217"/>
                  <a:gd name="T16" fmla="*/ 1006 w 1478"/>
                  <a:gd name="T17" fmla="*/ 1478 h 2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78" h="2217">
                    <a:moveTo>
                      <a:pt x="1006" y="1478"/>
                    </a:moveTo>
                    <a:lnTo>
                      <a:pt x="1006" y="1478"/>
                    </a:lnTo>
                    <a:cubicBezTo>
                      <a:pt x="1006" y="1662"/>
                      <a:pt x="957" y="1833"/>
                      <a:pt x="872" y="1981"/>
                    </a:cubicBezTo>
                    <a:lnTo>
                      <a:pt x="1280" y="2217"/>
                    </a:lnTo>
                    <a:cubicBezTo>
                      <a:pt x="1406" y="2000"/>
                      <a:pt x="1478" y="1747"/>
                      <a:pt x="1478" y="1478"/>
                    </a:cubicBezTo>
                    <a:cubicBezTo>
                      <a:pt x="1478" y="662"/>
                      <a:pt x="816" y="0"/>
                      <a:pt x="0" y="0"/>
                    </a:cubicBezTo>
                    <a:lnTo>
                      <a:pt x="0" y="472"/>
                    </a:lnTo>
                    <a:cubicBezTo>
                      <a:pt x="556" y="472"/>
                      <a:pt x="1006" y="922"/>
                      <a:pt x="1006" y="1478"/>
                    </a:cubicBezTo>
                    <a:lnTo>
                      <a:pt x="1006" y="1478"/>
                    </a:lnTo>
                    <a:close/>
                  </a:path>
                </a:pathLst>
              </a:custGeom>
              <a:noFill/>
              <a:ln w="14288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5" name="Freeform 39"/>
              <p:cNvSpPr>
                <a:spLocks/>
              </p:cNvSpPr>
              <p:nvPr/>
            </p:nvSpPr>
            <p:spPr bwMode="auto">
              <a:xfrm>
                <a:off x="3867150" y="1585913"/>
                <a:ext cx="1458913" cy="557213"/>
              </a:xfrm>
              <a:custGeom>
                <a:avLst/>
                <a:gdLst>
                  <a:gd name="T0" fmla="*/ 2560 w 2560"/>
                  <a:gd name="T1" fmla="*/ 236 h 975"/>
                  <a:gd name="T2" fmla="*/ 2560 w 2560"/>
                  <a:gd name="T3" fmla="*/ 236 h 975"/>
                  <a:gd name="T4" fmla="*/ 2152 w 2560"/>
                  <a:gd name="T5" fmla="*/ 0 h 975"/>
                  <a:gd name="T6" fmla="*/ 1591 w 2560"/>
                  <a:gd name="T7" fmla="*/ 454 h 975"/>
                  <a:gd name="T8" fmla="*/ 1280 w 2560"/>
                  <a:gd name="T9" fmla="*/ 504 h 975"/>
                  <a:gd name="T10" fmla="*/ 408 w 2560"/>
                  <a:gd name="T11" fmla="*/ 0 h 975"/>
                  <a:gd name="T12" fmla="*/ 0 w 2560"/>
                  <a:gd name="T13" fmla="*/ 236 h 975"/>
                  <a:gd name="T14" fmla="*/ 1280 w 2560"/>
                  <a:gd name="T15" fmla="*/ 975 h 975"/>
                  <a:gd name="T16" fmla="*/ 1737 w 2560"/>
                  <a:gd name="T17" fmla="*/ 903 h 975"/>
                  <a:gd name="T18" fmla="*/ 2560 w 2560"/>
                  <a:gd name="T19" fmla="*/ 236 h 975"/>
                  <a:gd name="T20" fmla="*/ 2560 w 2560"/>
                  <a:gd name="T21" fmla="*/ 236 h 975"/>
                  <a:gd name="T22" fmla="*/ 2560 w 2560"/>
                  <a:gd name="T23" fmla="*/ 236 h 975"/>
                  <a:gd name="T24" fmla="*/ 2560 w 2560"/>
                  <a:gd name="T25" fmla="*/ 236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60" h="975">
                    <a:moveTo>
                      <a:pt x="2560" y="236"/>
                    </a:moveTo>
                    <a:lnTo>
                      <a:pt x="2560" y="236"/>
                    </a:lnTo>
                    <a:lnTo>
                      <a:pt x="2152" y="0"/>
                    </a:lnTo>
                    <a:cubicBezTo>
                      <a:pt x="2028" y="213"/>
                      <a:pt x="1829" y="377"/>
                      <a:pt x="1591" y="454"/>
                    </a:cubicBezTo>
                    <a:cubicBezTo>
                      <a:pt x="1493" y="486"/>
                      <a:pt x="1388" y="504"/>
                      <a:pt x="1280" y="504"/>
                    </a:cubicBezTo>
                    <a:cubicBezTo>
                      <a:pt x="907" y="504"/>
                      <a:pt x="582" y="301"/>
                      <a:pt x="408" y="0"/>
                    </a:cubicBezTo>
                    <a:lnTo>
                      <a:pt x="0" y="236"/>
                    </a:lnTo>
                    <a:cubicBezTo>
                      <a:pt x="255" y="678"/>
                      <a:pt x="733" y="975"/>
                      <a:pt x="1280" y="975"/>
                    </a:cubicBezTo>
                    <a:cubicBezTo>
                      <a:pt x="1439" y="975"/>
                      <a:pt x="1593" y="950"/>
                      <a:pt x="1737" y="903"/>
                    </a:cubicBezTo>
                    <a:cubicBezTo>
                      <a:pt x="2086" y="789"/>
                      <a:pt x="2379" y="549"/>
                      <a:pt x="2560" y="236"/>
                    </a:cubicBezTo>
                    <a:lnTo>
                      <a:pt x="2560" y="236"/>
                    </a:lnTo>
                    <a:lnTo>
                      <a:pt x="2560" y="236"/>
                    </a:lnTo>
                    <a:lnTo>
                      <a:pt x="2560" y="236"/>
                    </a:lnTo>
                    <a:close/>
                  </a:path>
                </a:pathLst>
              </a:custGeom>
              <a:noFill/>
              <a:ln w="14288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6" name="Freeform 40"/>
              <p:cNvSpPr>
                <a:spLocks/>
              </p:cNvSpPr>
              <p:nvPr/>
            </p:nvSpPr>
            <p:spPr bwMode="auto">
              <a:xfrm>
                <a:off x="3754438" y="457200"/>
                <a:ext cx="842963" cy="1263650"/>
              </a:xfrm>
              <a:custGeom>
                <a:avLst/>
                <a:gdLst>
                  <a:gd name="T0" fmla="*/ 471 w 1478"/>
                  <a:gd name="T1" fmla="*/ 1478 h 2217"/>
                  <a:gd name="T2" fmla="*/ 471 w 1478"/>
                  <a:gd name="T3" fmla="*/ 1478 h 2217"/>
                  <a:gd name="T4" fmla="*/ 886 w 1478"/>
                  <a:gd name="T5" fmla="*/ 664 h 2217"/>
                  <a:gd name="T6" fmla="*/ 1478 w 1478"/>
                  <a:gd name="T7" fmla="*/ 472 h 2217"/>
                  <a:gd name="T8" fmla="*/ 1478 w 1478"/>
                  <a:gd name="T9" fmla="*/ 472 h 2217"/>
                  <a:gd name="T10" fmla="*/ 1478 w 1478"/>
                  <a:gd name="T11" fmla="*/ 472 h 2217"/>
                  <a:gd name="T12" fmla="*/ 1478 w 1478"/>
                  <a:gd name="T13" fmla="*/ 0 h 2217"/>
                  <a:gd name="T14" fmla="*/ 1478 w 1478"/>
                  <a:gd name="T15" fmla="*/ 0 h 2217"/>
                  <a:gd name="T16" fmla="*/ 1478 w 1478"/>
                  <a:gd name="T17" fmla="*/ 0 h 2217"/>
                  <a:gd name="T18" fmla="*/ 609 w 1478"/>
                  <a:gd name="T19" fmla="*/ 283 h 2217"/>
                  <a:gd name="T20" fmla="*/ 0 w 1478"/>
                  <a:gd name="T21" fmla="*/ 1478 h 2217"/>
                  <a:gd name="T22" fmla="*/ 198 w 1478"/>
                  <a:gd name="T23" fmla="*/ 2217 h 2217"/>
                  <a:gd name="T24" fmla="*/ 606 w 1478"/>
                  <a:gd name="T25" fmla="*/ 1981 h 2217"/>
                  <a:gd name="T26" fmla="*/ 471 w 1478"/>
                  <a:gd name="T27" fmla="*/ 1478 h 2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78" h="2217">
                    <a:moveTo>
                      <a:pt x="471" y="1478"/>
                    </a:moveTo>
                    <a:lnTo>
                      <a:pt x="471" y="1478"/>
                    </a:lnTo>
                    <a:cubicBezTo>
                      <a:pt x="471" y="1143"/>
                      <a:pt x="635" y="847"/>
                      <a:pt x="886" y="664"/>
                    </a:cubicBezTo>
                    <a:cubicBezTo>
                      <a:pt x="1052" y="543"/>
                      <a:pt x="1257" y="472"/>
                      <a:pt x="1478" y="472"/>
                    </a:cubicBezTo>
                    <a:lnTo>
                      <a:pt x="1478" y="472"/>
                    </a:lnTo>
                    <a:cubicBezTo>
                      <a:pt x="1478" y="472"/>
                      <a:pt x="1478" y="472"/>
                      <a:pt x="1478" y="472"/>
                    </a:cubicBezTo>
                    <a:lnTo>
                      <a:pt x="1478" y="0"/>
                    </a:lnTo>
                    <a:cubicBezTo>
                      <a:pt x="1478" y="0"/>
                      <a:pt x="1478" y="0"/>
                      <a:pt x="1478" y="0"/>
                    </a:cubicBezTo>
                    <a:lnTo>
                      <a:pt x="1478" y="0"/>
                    </a:lnTo>
                    <a:cubicBezTo>
                      <a:pt x="1153" y="0"/>
                      <a:pt x="853" y="105"/>
                      <a:pt x="609" y="283"/>
                    </a:cubicBezTo>
                    <a:cubicBezTo>
                      <a:pt x="240" y="551"/>
                      <a:pt x="0" y="987"/>
                      <a:pt x="0" y="1478"/>
                    </a:cubicBezTo>
                    <a:cubicBezTo>
                      <a:pt x="0" y="1747"/>
                      <a:pt x="72" y="2000"/>
                      <a:pt x="198" y="2217"/>
                    </a:cubicBezTo>
                    <a:lnTo>
                      <a:pt x="606" y="1981"/>
                    </a:lnTo>
                    <a:cubicBezTo>
                      <a:pt x="521" y="1833"/>
                      <a:pt x="471" y="1662"/>
                      <a:pt x="471" y="1478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solidFill>
                  <a:schemeClr val="accent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7" name="Freeform 41"/>
              <p:cNvSpPr>
                <a:spLocks/>
              </p:cNvSpPr>
              <p:nvPr/>
            </p:nvSpPr>
            <p:spPr bwMode="auto">
              <a:xfrm>
                <a:off x="3754438" y="457200"/>
                <a:ext cx="842963" cy="1263650"/>
              </a:xfrm>
              <a:custGeom>
                <a:avLst/>
                <a:gdLst>
                  <a:gd name="T0" fmla="*/ 471 w 1478"/>
                  <a:gd name="T1" fmla="*/ 1478 h 2217"/>
                  <a:gd name="T2" fmla="*/ 471 w 1478"/>
                  <a:gd name="T3" fmla="*/ 1478 h 2217"/>
                  <a:gd name="T4" fmla="*/ 886 w 1478"/>
                  <a:gd name="T5" fmla="*/ 664 h 2217"/>
                  <a:gd name="T6" fmla="*/ 1478 w 1478"/>
                  <a:gd name="T7" fmla="*/ 472 h 2217"/>
                  <a:gd name="T8" fmla="*/ 1478 w 1478"/>
                  <a:gd name="T9" fmla="*/ 472 h 2217"/>
                  <a:gd name="T10" fmla="*/ 1478 w 1478"/>
                  <a:gd name="T11" fmla="*/ 472 h 2217"/>
                  <a:gd name="T12" fmla="*/ 1478 w 1478"/>
                  <a:gd name="T13" fmla="*/ 0 h 2217"/>
                  <a:gd name="T14" fmla="*/ 1478 w 1478"/>
                  <a:gd name="T15" fmla="*/ 0 h 2217"/>
                  <a:gd name="T16" fmla="*/ 1478 w 1478"/>
                  <a:gd name="T17" fmla="*/ 0 h 2217"/>
                  <a:gd name="T18" fmla="*/ 609 w 1478"/>
                  <a:gd name="T19" fmla="*/ 283 h 2217"/>
                  <a:gd name="T20" fmla="*/ 0 w 1478"/>
                  <a:gd name="T21" fmla="*/ 1478 h 2217"/>
                  <a:gd name="T22" fmla="*/ 198 w 1478"/>
                  <a:gd name="T23" fmla="*/ 2217 h 2217"/>
                  <a:gd name="T24" fmla="*/ 606 w 1478"/>
                  <a:gd name="T25" fmla="*/ 1981 h 2217"/>
                  <a:gd name="T26" fmla="*/ 471 w 1478"/>
                  <a:gd name="T27" fmla="*/ 1478 h 2217"/>
                  <a:gd name="T28" fmla="*/ 471 w 1478"/>
                  <a:gd name="T29" fmla="*/ 1478 h 2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78" h="2217">
                    <a:moveTo>
                      <a:pt x="471" y="1478"/>
                    </a:moveTo>
                    <a:lnTo>
                      <a:pt x="471" y="1478"/>
                    </a:lnTo>
                    <a:cubicBezTo>
                      <a:pt x="471" y="1143"/>
                      <a:pt x="635" y="847"/>
                      <a:pt x="886" y="664"/>
                    </a:cubicBezTo>
                    <a:cubicBezTo>
                      <a:pt x="1052" y="543"/>
                      <a:pt x="1257" y="472"/>
                      <a:pt x="1478" y="472"/>
                    </a:cubicBezTo>
                    <a:lnTo>
                      <a:pt x="1478" y="472"/>
                    </a:lnTo>
                    <a:cubicBezTo>
                      <a:pt x="1478" y="472"/>
                      <a:pt x="1478" y="472"/>
                      <a:pt x="1478" y="472"/>
                    </a:cubicBezTo>
                    <a:lnTo>
                      <a:pt x="1478" y="0"/>
                    </a:lnTo>
                    <a:cubicBezTo>
                      <a:pt x="1478" y="0"/>
                      <a:pt x="1478" y="0"/>
                      <a:pt x="1478" y="0"/>
                    </a:cubicBezTo>
                    <a:lnTo>
                      <a:pt x="1478" y="0"/>
                    </a:lnTo>
                    <a:cubicBezTo>
                      <a:pt x="1153" y="0"/>
                      <a:pt x="853" y="105"/>
                      <a:pt x="609" y="283"/>
                    </a:cubicBezTo>
                    <a:cubicBezTo>
                      <a:pt x="240" y="551"/>
                      <a:pt x="0" y="987"/>
                      <a:pt x="0" y="1478"/>
                    </a:cubicBezTo>
                    <a:cubicBezTo>
                      <a:pt x="0" y="1747"/>
                      <a:pt x="72" y="2000"/>
                      <a:pt x="198" y="2217"/>
                    </a:cubicBezTo>
                    <a:lnTo>
                      <a:pt x="606" y="1981"/>
                    </a:lnTo>
                    <a:cubicBezTo>
                      <a:pt x="521" y="1833"/>
                      <a:pt x="471" y="1662"/>
                      <a:pt x="471" y="1478"/>
                    </a:cubicBezTo>
                    <a:lnTo>
                      <a:pt x="471" y="1478"/>
                    </a:lnTo>
                    <a:close/>
                  </a:path>
                </a:pathLst>
              </a:custGeom>
              <a:noFill/>
              <a:ln w="14288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</p:grpSp>
        <p:sp>
          <p:nvSpPr>
            <p:cNvPr id="58" name="Freeform 20"/>
            <p:cNvSpPr>
              <a:spLocks/>
            </p:cNvSpPr>
            <p:nvPr/>
          </p:nvSpPr>
          <p:spPr bwMode="auto">
            <a:xfrm>
              <a:off x="1853603" y="2710055"/>
              <a:ext cx="58935" cy="58935"/>
            </a:xfrm>
            <a:custGeom>
              <a:avLst/>
              <a:gdLst>
                <a:gd name="T0" fmla="*/ 58 w 116"/>
                <a:gd name="T1" fmla="*/ 0 h 116"/>
                <a:gd name="T2" fmla="*/ 58 w 116"/>
                <a:gd name="T3" fmla="*/ 0 h 116"/>
                <a:gd name="T4" fmla="*/ 0 w 116"/>
                <a:gd name="T5" fmla="*/ 58 h 116"/>
                <a:gd name="T6" fmla="*/ 58 w 116"/>
                <a:gd name="T7" fmla="*/ 116 h 116"/>
                <a:gd name="T8" fmla="*/ 116 w 116"/>
                <a:gd name="T9" fmla="*/ 58 h 116"/>
                <a:gd name="T10" fmla="*/ 58 w 116"/>
                <a:gd name="T11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116">
                  <a:moveTo>
                    <a:pt x="58" y="0"/>
                  </a:moveTo>
                  <a:lnTo>
                    <a:pt x="58" y="0"/>
                  </a:ln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cubicBezTo>
                    <a:pt x="90" y="116"/>
                    <a:pt x="116" y="90"/>
                    <a:pt x="116" y="58"/>
                  </a:cubicBezTo>
                  <a:cubicBezTo>
                    <a:pt x="116" y="26"/>
                    <a:pt x="90" y="0"/>
                    <a:pt x="58" y="0"/>
                  </a:cubicBezTo>
                  <a:close/>
                </a:path>
              </a:pathLst>
            </a:custGeom>
            <a:noFill/>
            <a:ln w="15875" cap="flat">
              <a:solidFill>
                <a:srgbClr val="52CD8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kern="1200">
                <a:latin typeface="Arial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59" name="Freeform 21"/>
            <p:cNvSpPr>
              <a:spLocks/>
            </p:cNvSpPr>
            <p:nvPr/>
          </p:nvSpPr>
          <p:spPr bwMode="auto">
            <a:xfrm>
              <a:off x="1805919" y="2662371"/>
              <a:ext cx="154838" cy="154838"/>
            </a:xfrm>
            <a:custGeom>
              <a:avLst/>
              <a:gdLst>
                <a:gd name="T0" fmla="*/ 94 w 304"/>
                <a:gd name="T1" fmla="*/ 253 h 304"/>
                <a:gd name="T2" fmla="*/ 115 w 304"/>
                <a:gd name="T3" fmla="*/ 260 h 304"/>
                <a:gd name="T4" fmla="*/ 127 w 304"/>
                <a:gd name="T5" fmla="*/ 297 h 304"/>
                <a:gd name="T6" fmla="*/ 170 w 304"/>
                <a:gd name="T7" fmla="*/ 304 h 304"/>
                <a:gd name="T8" fmla="*/ 177 w 304"/>
                <a:gd name="T9" fmla="*/ 278 h 304"/>
                <a:gd name="T10" fmla="*/ 203 w 304"/>
                <a:gd name="T11" fmla="*/ 254 h 304"/>
                <a:gd name="T12" fmla="*/ 237 w 304"/>
                <a:gd name="T13" fmla="*/ 272 h 304"/>
                <a:gd name="T14" fmla="*/ 272 w 304"/>
                <a:gd name="T15" fmla="*/ 247 h 304"/>
                <a:gd name="T16" fmla="*/ 272 w 304"/>
                <a:gd name="T17" fmla="*/ 237 h 304"/>
                <a:gd name="T18" fmla="*/ 254 w 304"/>
                <a:gd name="T19" fmla="*/ 202 h 304"/>
                <a:gd name="T20" fmla="*/ 278 w 304"/>
                <a:gd name="T21" fmla="*/ 177 h 304"/>
                <a:gd name="T22" fmla="*/ 304 w 304"/>
                <a:gd name="T23" fmla="*/ 170 h 304"/>
                <a:gd name="T24" fmla="*/ 297 w 304"/>
                <a:gd name="T25" fmla="*/ 127 h 304"/>
                <a:gd name="T26" fmla="*/ 260 w 304"/>
                <a:gd name="T27" fmla="*/ 115 h 304"/>
                <a:gd name="T28" fmla="*/ 259 w 304"/>
                <a:gd name="T29" fmla="*/ 80 h 304"/>
                <a:gd name="T30" fmla="*/ 274 w 304"/>
                <a:gd name="T31" fmla="*/ 62 h 304"/>
                <a:gd name="T32" fmla="*/ 247 w 304"/>
                <a:gd name="T33" fmla="*/ 32 h 304"/>
                <a:gd name="T34" fmla="*/ 224 w 304"/>
                <a:gd name="T35" fmla="*/ 45 h 304"/>
                <a:gd name="T36" fmla="*/ 189 w 304"/>
                <a:gd name="T37" fmla="*/ 44 h 304"/>
                <a:gd name="T38" fmla="*/ 177 w 304"/>
                <a:gd name="T39" fmla="*/ 7 h 304"/>
                <a:gd name="T40" fmla="*/ 134 w 304"/>
                <a:gd name="T41" fmla="*/ 0 h 304"/>
                <a:gd name="T42" fmla="*/ 127 w 304"/>
                <a:gd name="T43" fmla="*/ 26 h 304"/>
                <a:gd name="T44" fmla="*/ 102 w 304"/>
                <a:gd name="T45" fmla="*/ 50 h 304"/>
                <a:gd name="T46" fmla="*/ 67 w 304"/>
                <a:gd name="T47" fmla="*/ 32 h 304"/>
                <a:gd name="T48" fmla="*/ 57 w 304"/>
                <a:gd name="T49" fmla="*/ 32 h 304"/>
                <a:gd name="T50" fmla="*/ 30 w 304"/>
                <a:gd name="T51" fmla="*/ 62 h 304"/>
                <a:gd name="T52" fmla="*/ 45 w 304"/>
                <a:gd name="T53" fmla="*/ 80 h 304"/>
                <a:gd name="T54" fmla="*/ 44 w 304"/>
                <a:gd name="T55" fmla="*/ 115 h 304"/>
                <a:gd name="T56" fmla="*/ 7 w 304"/>
                <a:gd name="T57" fmla="*/ 127 h 304"/>
                <a:gd name="T58" fmla="*/ 0 w 304"/>
                <a:gd name="T59" fmla="*/ 170 h 304"/>
                <a:gd name="T60" fmla="*/ 26 w 304"/>
                <a:gd name="T61" fmla="*/ 177 h 304"/>
                <a:gd name="T62" fmla="*/ 50 w 304"/>
                <a:gd name="T63" fmla="*/ 202 h 304"/>
                <a:gd name="T64" fmla="*/ 32 w 304"/>
                <a:gd name="T65" fmla="*/ 237 h 304"/>
                <a:gd name="T66" fmla="*/ 32 w 304"/>
                <a:gd name="T67" fmla="*/ 247 h 304"/>
                <a:gd name="T68" fmla="*/ 67 w 304"/>
                <a:gd name="T69" fmla="*/ 272 h 304"/>
                <a:gd name="T70" fmla="*/ 94 w 304"/>
                <a:gd name="T71" fmla="*/ 25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" h="304">
                  <a:moveTo>
                    <a:pt x="94" y="253"/>
                  </a:moveTo>
                  <a:lnTo>
                    <a:pt x="94" y="253"/>
                  </a:lnTo>
                  <a:cubicBezTo>
                    <a:pt x="97" y="253"/>
                    <a:pt x="99" y="253"/>
                    <a:pt x="102" y="254"/>
                  </a:cubicBezTo>
                  <a:lnTo>
                    <a:pt x="115" y="260"/>
                  </a:lnTo>
                  <a:cubicBezTo>
                    <a:pt x="123" y="263"/>
                    <a:pt x="127" y="270"/>
                    <a:pt x="127" y="278"/>
                  </a:cubicBezTo>
                  <a:lnTo>
                    <a:pt x="127" y="297"/>
                  </a:lnTo>
                  <a:cubicBezTo>
                    <a:pt x="127" y="301"/>
                    <a:pt x="130" y="304"/>
                    <a:pt x="134" y="304"/>
                  </a:cubicBezTo>
                  <a:lnTo>
                    <a:pt x="170" y="304"/>
                  </a:lnTo>
                  <a:cubicBezTo>
                    <a:pt x="174" y="304"/>
                    <a:pt x="177" y="301"/>
                    <a:pt x="177" y="297"/>
                  </a:cubicBezTo>
                  <a:lnTo>
                    <a:pt x="177" y="278"/>
                  </a:lnTo>
                  <a:cubicBezTo>
                    <a:pt x="177" y="270"/>
                    <a:pt x="182" y="263"/>
                    <a:pt x="189" y="260"/>
                  </a:cubicBezTo>
                  <a:lnTo>
                    <a:pt x="203" y="254"/>
                  </a:lnTo>
                  <a:cubicBezTo>
                    <a:pt x="210" y="251"/>
                    <a:pt x="218" y="253"/>
                    <a:pt x="224" y="259"/>
                  </a:cubicBezTo>
                  <a:lnTo>
                    <a:pt x="237" y="272"/>
                  </a:lnTo>
                  <a:cubicBezTo>
                    <a:pt x="240" y="275"/>
                    <a:pt x="244" y="275"/>
                    <a:pt x="247" y="272"/>
                  </a:cubicBezTo>
                  <a:lnTo>
                    <a:pt x="272" y="247"/>
                  </a:lnTo>
                  <a:cubicBezTo>
                    <a:pt x="273" y="245"/>
                    <a:pt x="274" y="244"/>
                    <a:pt x="274" y="242"/>
                  </a:cubicBezTo>
                  <a:cubicBezTo>
                    <a:pt x="274" y="240"/>
                    <a:pt x="273" y="238"/>
                    <a:pt x="272" y="237"/>
                  </a:cubicBezTo>
                  <a:lnTo>
                    <a:pt x="259" y="224"/>
                  </a:lnTo>
                  <a:cubicBezTo>
                    <a:pt x="253" y="218"/>
                    <a:pt x="251" y="210"/>
                    <a:pt x="254" y="202"/>
                  </a:cubicBezTo>
                  <a:lnTo>
                    <a:pt x="260" y="189"/>
                  </a:lnTo>
                  <a:cubicBezTo>
                    <a:pt x="263" y="181"/>
                    <a:pt x="270" y="177"/>
                    <a:pt x="278" y="177"/>
                  </a:cubicBezTo>
                  <a:lnTo>
                    <a:pt x="297" y="177"/>
                  </a:lnTo>
                  <a:cubicBezTo>
                    <a:pt x="301" y="177"/>
                    <a:pt x="304" y="174"/>
                    <a:pt x="304" y="170"/>
                  </a:cubicBezTo>
                  <a:lnTo>
                    <a:pt x="304" y="134"/>
                  </a:lnTo>
                  <a:cubicBezTo>
                    <a:pt x="304" y="130"/>
                    <a:pt x="301" y="127"/>
                    <a:pt x="297" y="127"/>
                  </a:cubicBezTo>
                  <a:lnTo>
                    <a:pt x="278" y="127"/>
                  </a:lnTo>
                  <a:cubicBezTo>
                    <a:pt x="270" y="127"/>
                    <a:pt x="263" y="122"/>
                    <a:pt x="260" y="115"/>
                  </a:cubicBezTo>
                  <a:lnTo>
                    <a:pt x="254" y="102"/>
                  </a:lnTo>
                  <a:cubicBezTo>
                    <a:pt x="251" y="94"/>
                    <a:pt x="253" y="86"/>
                    <a:pt x="259" y="80"/>
                  </a:cubicBezTo>
                  <a:lnTo>
                    <a:pt x="272" y="67"/>
                  </a:lnTo>
                  <a:cubicBezTo>
                    <a:pt x="273" y="66"/>
                    <a:pt x="274" y="64"/>
                    <a:pt x="274" y="62"/>
                  </a:cubicBezTo>
                  <a:cubicBezTo>
                    <a:pt x="274" y="60"/>
                    <a:pt x="273" y="59"/>
                    <a:pt x="272" y="57"/>
                  </a:cubicBezTo>
                  <a:lnTo>
                    <a:pt x="247" y="32"/>
                  </a:lnTo>
                  <a:cubicBezTo>
                    <a:pt x="244" y="29"/>
                    <a:pt x="240" y="29"/>
                    <a:pt x="237" y="32"/>
                  </a:cubicBezTo>
                  <a:lnTo>
                    <a:pt x="224" y="45"/>
                  </a:lnTo>
                  <a:cubicBezTo>
                    <a:pt x="218" y="51"/>
                    <a:pt x="210" y="53"/>
                    <a:pt x="202" y="50"/>
                  </a:cubicBezTo>
                  <a:lnTo>
                    <a:pt x="189" y="44"/>
                  </a:lnTo>
                  <a:cubicBezTo>
                    <a:pt x="181" y="41"/>
                    <a:pt x="177" y="34"/>
                    <a:pt x="177" y="26"/>
                  </a:cubicBezTo>
                  <a:lnTo>
                    <a:pt x="177" y="7"/>
                  </a:lnTo>
                  <a:cubicBezTo>
                    <a:pt x="177" y="3"/>
                    <a:pt x="174" y="0"/>
                    <a:pt x="170" y="0"/>
                  </a:cubicBezTo>
                  <a:lnTo>
                    <a:pt x="134" y="0"/>
                  </a:lnTo>
                  <a:cubicBezTo>
                    <a:pt x="130" y="0"/>
                    <a:pt x="127" y="3"/>
                    <a:pt x="127" y="7"/>
                  </a:cubicBezTo>
                  <a:lnTo>
                    <a:pt x="127" y="26"/>
                  </a:lnTo>
                  <a:cubicBezTo>
                    <a:pt x="127" y="34"/>
                    <a:pt x="123" y="41"/>
                    <a:pt x="115" y="44"/>
                  </a:cubicBezTo>
                  <a:lnTo>
                    <a:pt x="102" y="50"/>
                  </a:lnTo>
                  <a:cubicBezTo>
                    <a:pt x="94" y="53"/>
                    <a:pt x="86" y="51"/>
                    <a:pt x="80" y="45"/>
                  </a:cubicBezTo>
                  <a:lnTo>
                    <a:pt x="67" y="32"/>
                  </a:lnTo>
                  <a:cubicBezTo>
                    <a:pt x="66" y="31"/>
                    <a:pt x="64" y="30"/>
                    <a:pt x="62" y="30"/>
                  </a:cubicBezTo>
                  <a:cubicBezTo>
                    <a:pt x="60" y="30"/>
                    <a:pt x="59" y="31"/>
                    <a:pt x="57" y="32"/>
                  </a:cubicBezTo>
                  <a:lnTo>
                    <a:pt x="32" y="57"/>
                  </a:lnTo>
                  <a:cubicBezTo>
                    <a:pt x="31" y="59"/>
                    <a:pt x="30" y="60"/>
                    <a:pt x="30" y="62"/>
                  </a:cubicBezTo>
                  <a:cubicBezTo>
                    <a:pt x="30" y="64"/>
                    <a:pt x="31" y="66"/>
                    <a:pt x="32" y="67"/>
                  </a:cubicBezTo>
                  <a:lnTo>
                    <a:pt x="45" y="80"/>
                  </a:lnTo>
                  <a:cubicBezTo>
                    <a:pt x="51" y="86"/>
                    <a:pt x="53" y="94"/>
                    <a:pt x="50" y="102"/>
                  </a:cubicBezTo>
                  <a:lnTo>
                    <a:pt x="44" y="115"/>
                  </a:lnTo>
                  <a:cubicBezTo>
                    <a:pt x="41" y="123"/>
                    <a:pt x="34" y="127"/>
                    <a:pt x="26" y="127"/>
                  </a:cubicBezTo>
                  <a:lnTo>
                    <a:pt x="7" y="127"/>
                  </a:lnTo>
                  <a:cubicBezTo>
                    <a:pt x="3" y="127"/>
                    <a:pt x="0" y="130"/>
                    <a:pt x="0" y="134"/>
                  </a:cubicBezTo>
                  <a:lnTo>
                    <a:pt x="0" y="170"/>
                  </a:lnTo>
                  <a:cubicBezTo>
                    <a:pt x="0" y="174"/>
                    <a:pt x="3" y="177"/>
                    <a:pt x="7" y="177"/>
                  </a:cubicBezTo>
                  <a:lnTo>
                    <a:pt x="26" y="177"/>
                  </a:lnTo>
                  <a:cubicBezTo>
                    <a:pt x="34" y="177"/>
                    <a:pt x="41" y="181"/>
                    <a:pt x="44" y="189"/>
                  </a:cubicBezTo>
                  <a:lnTo>
                    <a:pt x="50" y="202"/>
                  </a:lnTo>
                  <a:cubicBezTo>
                    <a:pt x="53" y="210"/>
                    <a:pt x="51" y="218"/>
                    <a:pt x="45" y="224"/>
                  </a:cubicBezTo>
                  <a:lnTo>
                    <a:pt x="32" y="237"/>
                  </a:lnTo>
                  <a:cubicBezTo>
                    <a:pt x="31" y="238"/>
                    <a:pt x="30" y="240"/>
                    <a:pt x="30" y="242"/>
                  </a:cubicBezTo>
                  <a:cubicBezTo>
                    <a:pt x="30" y="244"/>
                    <a:pt x="31" y="245"/>
                    <a:pt x="32" y="247"/>
                  </a:cubicBezTo>
                  <a:lnTo>
                    <a:pt x="57" y="272"/>
                  </a:lnTo>
                  <a:cubicBezTo>
                    <a:pt x="60" y="275"/>
                    <a:pt x="64" y="275"/>
                    <a:pt x="67" y="272"/>
                  </a:cubicBezTo>
                  <a:lnTo>
                    <a:pt x="80" y="259"/>
                  </a:lnTo>
                  <a:cubicBezTo>
                    <a:pt x="84" y="255"/>
                    <a:pt x="89" y="253"/>
                    <a:pt x="94" y="253"/>
                  </a:cubicBezTo>
                  <a:close/>
                </a:path>
              </a:pathLst>
            </a:custGeom>
            <a:noFill/>
            <a:ln w="15875" cap="flat">
              <a:solidFill>
                <a:srgbClr val="52CD8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kern="1200">
                <a:latin typeface="Arial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60" name="Freeform 22"/>
            <p:cNvSpPr>
              <a:spLocks/>
            </p:cNvSpPr>
            <p:nvPr/>
          </p:nvSpPr>
          <p:spPr bwMode="auto">
            <a:xfrm>
              <a:off x="1912002" y="2588970"/>
              <a:ext cx="43933" cy="44469"/>
            </a:xfrm>
            <a:custGeom>
              <a:avLst/>
              <a:gdLst>
                <a:gd name="T0" fmla="*/ 59 w 87"/>
                <a:gd name="T1" fmla="*/ 8 h 87"/>
                <a:gd name="T2" fmla="*/ 59 w 87"/>
                <a:gd name="T3" fmla="*/ 8 h 87"/>
                <a:gd name="T4" fmla="*/ 9 w 87"/>
                <a:gd name="T5" fmla="*/ 28 h 87"/>
                <a:gd name="T6" fmla="*/ 29 w 87"/>
                <a:gd name="T7" fmla="*/ 78 h 87"/>
                <a:gd name="T8" fmla="*/ 79 w 87"/>
                <a:gd name="T9" fmla="*/ 58 h 87"/>
                <a:gd name="T10" fmla="*/ 59 w 87"/>
                <a:gd name="T11" fmla="*/ 8 h 87"/>
                <a:gd name="T12" fmla="*/ 59 w 87"/>
                <a:gd name="T13" fmla="*/ 8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87">
                  <a:moveTo>
                    <a:pt x="59" y="8"/>
                  </a:moveTo>
                  <a:lnTo>
                    <a:pt x="59" y="8"/>
                  </a:lnTo>
                  <a:cubicBezTo>
                    <a:pt x="40" y="0"/>
                    <a:pt x="17" y="9"/>
                    <a:pt x="9" y="28"/>
                  </a:cubicBezTo>
                  <a:cubicBezTo>
                    <a:pt x="0" y="47"/>
                    <a:pt x="9" y="70"/>
                    <a:pt x="29" y="78"/>
                  </a:cubicBezTo>
                  <a:cubicBezTo>
                    <a:pt x="48" y="87"/>
                    <a:pt x="71" y="78"/>
                    <a:pt x="79" y="58"/>
                  </a:cubicBezTo>
                  <a:cubicBezTo>
                    <a:pt x="87" y="39"/>
                    <a:pt x="78" y="17"/>
                    <a:pt x="59" y="8"/>
                  </a:cubicBezTo>
                  <a:lnTo>
                    <a:pt x="59" y="8"/>
                  </a:lnTo>
                  <a:close/>
                </a:path>
              </a:pathLst>
            </a:custGeom>
            <a:noFill/>
            <a:ln w="15875" cap="flat">
              <a:solidFill>
                <a:srgbClr val="52CD8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kern="1200">
                <a:latin typeface="Arial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61" name="Freeform 23"/>
            <p:cNvSpPr>
              <a:spLocks/>
            </p:cNvSpPr>
            <p:nvPr/>
          </p:nvSpPr>
          <p:spPr bwMode="auto">
            <a:xfrm>
              <a:off x="1884678" y="2561646"/>
              <a:ext cx="99118" cy="99118"/>
            </a:xfrm>
            <a:custGeom>
              <a:avLst/>
              <a:gdLst>
                <a:gd name="T0" fmla="*/ 36 w 194"/>
                <a:gd name="T1" fmla="*/ 143 h 195"/>
                <a:gd name="T2" fmla="*/ 47 w 194"/>
                <a:gd name="T3" fmla="*/ 152 h 195"/>
                <a:gd name="T4" fmla="*/ 44 w 194"/>
                <a:gd name="T5" fmla="*/ 178 h 195"/>
                <a:gd name="T6" fmla="*/ 68 w 194"/>
                <a:gd name="T7" fmla="*/ 193 h 195"/>
                <a:gd name="T8" fmla="*/ 79 w 194"/>
                <a:gd name="T9" fmla="*/ 179 h 195"/>
                <a:gd name="T10" fmla="*/ 100 w 194"/>
                <a:gd name="T11" fmla="*/ 172 h 195"/>
                <a:gd name="T12" fmla="*/ 117 w 194"/>
                <a:gd name="T13" fmla="*/ 192 h 195"/>
                <a:gd name="T14" fmla="*/ 144 w 194"/>
                <a:gd name="T15" fmla="*/ 185 h 195"/>
                <a:gd name="T16" fmla="*/ 147 w 194"/>
                <a:gd name="T17" fmla="*/ 180 h 195"/>
                <a:gd name="T18" fmla="*/ 145 w 194"/>
                <a:gd name="T19" fmla="*/ 154 h 195"/>
                <a:gd name="T20" fmla="*/ 166 w 194"/>
                <a:gd name="T21" fmla="*/ 145 h 195"/>
                <a:gd name="T22" fmla="*/ 183 w 194"/>
                <a:gd name="T23" fmla="*/ 148 h 195"/>
                <a:gd name="T24" fmla="*/ 190 w 194"/>
                <a:gd name="T25" fmla="*/ 120 h 195"/>
                <a:gd name="T26" fmla="*/ 171 w 194"/>
                <a:gd name="T27" fmla="*/ 103 h 195"/>
                <a:gd name="T28" fmla="*/ 180 w 194"/>
                <a:gd name="T29" fmla="*/ 82 h 195"/>
                <a:gd name="T30" fmla="*/ 194 w 194"/>
                <a:gd name="T31" fmla="*/ 75 h 195"/>
                <a:gd name="T32" fmla="*/ 185 w 194"/>
                <a:gd name="T33" fmla="*/ 50 h 195"/>
                <a:gd name="T34" fmla="*/ 168 w 194"/>
                <a:gd name="T35" fmla="*/ 52 h 195"/>
                <a:gd name="T36" fmla="*/ 147 w 194"/>
                <a:gd name="T37" fmla="*/ 42 h 195"/>
                <a:gd name="T38" fmla="*/ 150 w 194"/>
                <a:gd name="T39" fmla="*/ 16 h 195"/>
                <a:gd name="T40" fmla="*/ 126 w 194"/>
                <a:gd name="T41" fmla="*/ 1 h 195"/>
                <a:gd name="T42" fmla="*/ 115 w 194"/>
                <a:gd name="T43" fmla="*/ 15 h 195"/>
                <a:gd name="T44" fmla="*/ 93 w 194"/>
                <a:gd name="T45" fmla="*/ 23 h 195"/>
                <a:gd name="T46" fmla="*/ 77 w 194"/>
                <a:gd name="T47" fmla="*/ 3 h 195"/>
                <a:gd name="T48" fmla="*/ 71 w 194"/>
                <a:gd name="T49" fmla="*/ 0 h 195"/>
                <a:gd name="T50" fmla="*/ 47 w 194"/>
                <a:gd name="T51" fmla="*/ 11 h 195"/>
                <a:gd name="T52" fmla="*/ 52 w 194"/>
                <a:gd name="T53" fmla="*/ 26 h 195"/>
                <a:gd name="T54" fmla="*/ 42 w 194"/>
                <a:gd name="T55" fmla="*/ 47 h 195"/>
                <a:gd name="T56" fmla="*/ 16 w 194"/>
                <a:gd name="T57" fmla="*/ 44 h 195"/>
                <a:gd name="T58" fmla="*/ 1 w 194"/>
                <a:gd name="T59" fmla="*/ 68 h 195"/>
                <a:gd name="T60" fmla="*/ 15 w 194"/>
                <a:gd name="T61" fmla="*/ 79 h 195"/>
                <a:gd name="T62" fmla="*/ 22 w 194"/>
                <a:gd name="T63" fmla="*/ 101 h 195"/>
                <a:gd name="T64" fmla="*/ 3 w 194"/>
                <a:gd name="T65" fmla="*/ 117 h 195"/>
                <a:gd name="T66" fmla="*/ 0 w 194"/>
                <a:gd name="T67" fmla="*/ 123 h 195"/>
                <a:gd name="T68" fmla="*/ 14 w 194"/>
                <a:gd name="T69" fmla="*/ 147 h 195"/>
                <a:gd name="T70" fmla="*/ 36 w 194"/>
                <a:gd name="T71" fmla="*/ 143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4" h="195">
                  <a:moveTo>
                    <a:pt x="36" y="143"/>
                  </a:moveTo>
                  <a:lnTo>
                    <a:pt x="36" y="143"/>
                  </a:lnTo>
                  <a:cubicBezTo>
                    <a:pt x="37" y="143"/>
                    <a:pt x="39" y="144"/>
                    <a:pt x="40" y="146"/>
                  </a:cubicBezTo>
                  <a:lnTo>
                    <a:pt x="47" y="152"/>
                  </a:lnTo>
                  <a:cubicBezTo>
                    <a:pt x="50" y="156"/>
                    <a:pt x="51" y="162"/>
                    <a:pt x="49" y="166"/>
                  </a:cubicBezTo>
                  <a:lnTo>
                    <a:pt x="44" y="178"/>
                  </a:lnTo>
                  <a:cubicBezTo>
                    <a:pt x="43" y="180"/>
                    <a:pt x="44" y="183"/>
                    <a:pt x="46" y="184"/>
                  </a:cubicBezTo>
                  <a:lnTo>
                    <a:pt x="68" y="193"/>
                  </a:lnTo>
                  <a:cubicBezTo>
                    <a:pt x="70" y="194"/>
                    <a:pt x="73" y="193"/>
                    <a:pt x="74" y="191"/>
                  </a:cubicBezTo>
                  <a:lnTo>
                    <a:pt x="79" y="179"/>
                  </a:lnTo>
                  <a:cubicBezTo>
                    <a:pt x="81" y="175"/>
                    <a:pt x="86" y="171"/>
                    <a:pt x="91" y="172"/>
                  </a:cubicBezTo>
                  <a:lnTo>
                    <a:pt x="100" y="172"/>
                  </a:lnTo>
                  <a:cubicBezTo>
                    <a:pt x="106" y="172"/>
                    <a:pt x="110" y="175"/>
                    <a:pt x="112" y="180"/>
                  </a:cubicBezTo>
                  <a:lnTo>
                    <a:pt x="117" y="192"/>
                  </a:lnTo>
                  <a:cubicBezTo>
                    <a:pt x="118" y="194"/>
                    <a:pt x="120" y="195"/>
                    <a:pt x="122" y="194"/>
                  </a:cubicBezTo>
                  <a:lnTo>
                    <a:pt x="144" y="185"/>
                  </a:lnTo>
                  <a:cubicBezTo>
                    <a:pt x="145" y="185"/>
                    <a:pt x="146" y="184"/>
                    <a:pt x="147" y="183"/>
                  </a:cubicBezTo>
                  <a:cubicBezTo>
                    <a:pt x="147" y="182"/>
                    <a:pt x="147" y="181"/>
                    <a:pt x="147" y="180"/>
                  </a:cubicBezTo>
                  <a:lnTo>
                    <a:pt x="142" y="168"/>
                  </a:lnTo>
                  <a:cubicBezTo>
                    <a:pt x="140" y="163"/>
                    <a:pt x="141" y="158"/>
                    <a:pt x="145" y="154"/>
                  </a:cubicBezTo>
                  <a:lnTo>
                    <a:pt x="152" y="147"/>
                  </a:lnTo>
                  <a:cubicBezTo>
                    <a:pt x="156" y="144"/>
                    <a:pt x="161" y="143"/>
                    <a:pt x="166" y="145"/>
                  </a:cubicBezTo>
                  <a:lnTo>
                    <a:pt x="178" y="150"/>
                  </a:lnTo>
                  <a:cubicBezTo>
                    <a:pt x="180" y="151"/>
                    <a:pt x="182" y="150"/>
                    <a:pt x="183" y="148"/>
                  </a:cubicBezTo>
                  <a:lnTo>
                    <a:pt x="193" y="126"/>
                  </a:lnTo>
                  <a:cubicBezTo>
                    <a:pt x="194" y="124"/>
                    <a:pt x="193" y="121"/>
                    <a:pt x="190" y="120"/>
                  </a:cubicBezTo>
                  <a:lnTo>
                    <a:pt x="179" y="115"/>
                  </a:lnTo>
                  <a:cubicBezTo>
                    <a:pt x="174" y="113"/>
                    <a:pt x="171" y="108"/>
                    <a:pt x="171" y="103"/>
                  </a:cubicBezTo>
                  <a:lnTo>
                    <a:pt x="172" y="94"/>
                  </a:lnTo>
                  <a:cubicBezTo>
                    <a:pt x="172" y="88"/>
                    <a:pt x="175" y="84"/>
                    <a:pt x="180" y="82"/>
                  </a:cubicBezTo>
                  <a:lnTo>
                    <a:pt x="191" y="77"/>
                  </a:lnTo>
                  <a:cubicBezTo>
                    <a:pt x="192" y="77"/>
                    <a:pt x="193" y="76"/>
                    <a:pt x="194" y="75"/>
                  </a:cubicBezTo>
                  <a:cubicBezTo>
                    <a:pt x="194" y="74"/>
                    <a:pt x="194" y="73"/>
                    <a:pt x="194" y="72"/>
                  </a:cubicBezTo>
                  <a:lnTo>
                    <a:pt x="185" y="50"/>
                  </a:lnTo>
                  <a:cubicBezTo>
                    <a:pt x="184" y="48"/>
                    <a:pt x="181" y="46"/>
                    <a:pt x="179" y="47"/>
                  </a:cubicBezTo>
                  <a:lnTo>
                    <a:pt x="168" y="52"/>
                  </a:lnTo>
                  <a:cubicBezTo>
                    <a:pt x="163" y="54"/>
                    <a:pt x="157" y="53"/>
                    <a:pt x="154" y="49"/>
                  </a:cubicBezTo>
                  <a:lnTo>
                    <a:pt x="147" y="42"/>
                  </a:lnTo>
                  <a:cubicBezTo>
                    <a:pt x="144" y="38"/>
                    <a:pt x="143" y="33"/>
                    <a:pt x="145" y="28"/>
                  </a:cubicBezTo>
                  <a:lnTo>
                    <a:pt x="150" y="16"/>
                  </a:lnTo>
                  <a:cubicBezTo>
                    <a:pt x="151" y="14"/>
                    <a:pt x="150" y="12"/>
                    <a:pt x="147" y="11"/>
                  </a:cubicBezTo>
                  <a:lnTo>
                    <a:pt x="126" y="1"/>
                  </a:lnTo>
                  <a:cubicBezTo>
                    <a:pt x="123" y="0"/>
                    <a:pt x="121" y="1"/>
                    <a:pt x="120" y="4"/>
                  </a:cubicBezTo>
                  <a:lnTo>
                    <a:pt x="115" y="15"/>
                  </a:lnTo>
                  <a:cubicBezTo>
                    <a:pt x="113" y="20"/>
                    <a:pt x="108" y="23"/>
                    <a:pt x="103" y="23"/>
                  </a:cubicBezTo>
                  <a:lnTo>
                    <a:pt x="93" y="23"/>
                  </a:lnTo>
                  <a:cubicBezTo>
                    <a:pt x="88" y="22"/>
                    <a:pt x="84" y="19"/>
                    <a:pt x="82" y="14"/>
                  </a:cubicBezTo>
                  <a:lnTo>
                    <a:pt x="77" y="3"/>
                  </a:lnTo>
                  <a:cubicBezTo>
                    <a:pt x="77" y="2"/>
                    <a:pt x="76" y="1"/>
                    <a:pt x="75" y="0"/>
                  </a:cubicBezTo>
                  <a:cubicBezTo>
                    <a:pt x="74" y="0"/>
                    <a:pt x="73" y="0"/>
                    <a:pt x="71" y="0"/>
                  </a:cubicBezTo>
                  <a:lnTo>
                    <a:pt x="49" y="9"/>
                  </a:lnTo>
                  <a:cubicBezTo>
                    <a:pt x="48" y="10"/>
                    <a:pt x="47" y="10"/>
                    <a:pt x="47" y="11"/>
                  </a:cubicBezTo>
                  <a:cubicBezTo>
                    <a:pt x="47" y="12"/>
                    <a:pt x="47" y="14"/>
                    <a:pt x="47" y="15"/>
                  </a:cubicBezTo>
                  <a:lnTo>
                    <a:pt x="52" y="26"/>
                  </a:lnTo>
                  <a:cubicBezTo>
                    <a:pt x="53" y="31"/>
                    <a:pt x="52" y="37"/>
                    <a:pt x="49" y="40"/>
                  </a:cubicBezTo>
                  <a:lnTo>
                    <a:pt x="42" y="47"/>
                  </a:lnTo>
                  <a:cubicBezTo>
                    <a:pt x="38" y="51"/>
                    <a:pt x="32" y="52"/>
                    <a:pt x="28" y="49"/>
                  </a:cubicBezTo>
                  <a:lnTo>
                    <a:pt x="16" y="44"/>
                  </a:lnTo>
                  <a:cubicBezTo>
                    <a:pt x="14" y="44"/>
                    <a:pt x="11" y="45"/>
                    <a:pt x="10" y="47"/>
                  </a:cubicBezTo>
                  <a:lnTo>
                    <a:pt x="1" y="68"/>
                  </a:lnTo>
                  <a:cubicBezTo>
                    <a:pt x="0" y="71"/>
                    <a:pt x="1" y="73"/>
                    <a:pt x="3" y="74"/>
                  </a:cubicBezTo>
                  <a:lnTo>
                    <a:pt x="15" y="79"/>
                  </a:lnTo>
                  <a:cubicBezTo>
                    <a:pt x="20" y="81"/>
                    <a:pt x="23" y="86"/>
                    <a:pt x="22" y="91"/>
                  </a:cubicBezTo>
                  <a:lnTo>
                    <a:pt x="22" y="101"/>
                  </a:lnTo>
                  <a:cubicBezTo>
                    <a:pt x="22" y="106"/>
                    <a:pt x="19" y="111"/>
                    <a:pt x="14" y="112"/>
                  </a:cubicBezTo>
                  <a:lnTo>
                    <a:pt x="3" y="117"/>
                  </a:lnTo>
                  <a:cubicBezTo>
                    <a:pt x="1" y="117"/>
                    <a:pt x="1" y="118"/>
                    <a:pt x="0" y="119"/>
                  </a:cubicBezTo>
                  <a:cubicBezTo>
                    <a:pt x="0" y="120"/>
                    <a:pt x="0" y="122"/>
                    <a:pt x="0" y="123"/>
                  </a:cubicBezTo>
                  <a:lnTo>
                    <a:pt x="9" y="145"/>
                  </a:lnTo>
                  <a:cubicBezTo>
                    <a:pt x="10" y="147"/>
                    <a:pt x="12" y="148"/>
                    <a:pt x="14" y="147"/>
                  </a:cubicBezTo>
                  <a:lnTo>
                    <a:pt x="26" y="143"/>
                  </a:lnTo>
                  <a:cubicBezTo>
                    <a:pt x="29" y="141"/>
                    <a:pt x="33" y="141"/>
                    <a:pt x="36" y="143"/>
                  </a:cubicBezTo>
                  <a:close/>
                </a:path>
              </a:pathLst>
            </a:custGeom>
            <a:noFill/>
            <a:ln w="15875" cap="flat">
              <a:solidFill>
                <a:srgbClr val="52CD8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kern="1200">
                <a:latin typeface="Arial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62" name="Freeform 24"/>
            <p:cNvSpPr>
              <a:spLocks/>
            </p:cNvSpPr>
            <p:nvPr/>
          </p:nvSpPr>
          <p:spPr bwMode="auto">
            <a:xfrm>
              <a:off x="1997726" y="2667729"/>
              <a:ext cx="50363" cy="50363"/>
            </a:xfrm>
            <a:custGeom>
              <a:avLst/>
              <a:gdLst>
                <a:gd name="T0" fmla="*/ 67 w 99"/>
                <a:gd name="T1" fmla="*/ 9 h 99"/>
                <a:gd name="T2" fmla="*/ 67 w 99"/>
                <a:gd name="T3" fmla="*/ 9 h 99"/>
                <a:gd name="T4" fmla="*/ 10 w 99"/>
                <a:gd name="T5" fmla="*/ 32 h 99"/>
                <a:gd name="T6" fmla="*/ 32 w 99"/>
                <a:gd name="T7" fmla="*/ 89 h 99"/>
                <a:gd name="T8" fmla="*/ 90 w 99"/>
                <a:gd name="T9" fmla="*/ 67 h 99"/>
                <a:gd name="T10" fmla="*/ 67 w 99"/>
                <a:gd name="T11" fmla="*/ 9 h 99"/>
                <a:gd name="T12" fmla="*/ 67 w 99"/>
                <a:gd name="T13" fmla="*/ 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99">
                  <a:moveTo>
                    <a:pt x="67" y="9"/>
                  </a:moveTo>
                  <a:lnTo>
                    <a:pt x="67" y="9"/>
                  </a:lnTo>
                  <a:cubicBezTo>
                    <a:pt x="45" y="0"/>
                    <a:pt x="19" y="10"/>
                    <a:pt x="10" y="32"/>
                  </a:cubicBezTo>
                  <a:cubicBezTo>
                    <a:pt x="0" y="54"/>
                    <a:pt x="10" y="80"/>
                    <a:pt x="32" y="89"/>
                  </a:cubicBezTo>
                  <a:cubicBezTo>
                    <a:pt x="54" y="99"/>
                    <a:pt x="80" y="89"/>
                    <a:pt x="90" y="67"/>
                  </a:cubicBezTo>
                  <a:cubicBezTo>
                    <a:pt x="99" y="45"/>
                    <a:pt x="89" y="19"/>
                    <a:pt x="67" y="9"/>
                  </a:cubicBezTo>
                  <a:lnTo>
                    <a:pt x="67" y="9"/>
                  </a:lnTo>
                  <a:close/>
                </a:path>
              </a:pathLst>
            </a:custGeom>
            <a:noFill/>
            <a:ln w="15875" cap="flat">
              <a:solidFill>
                <a:srgbClr val="52CD8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kern="1200">
                <a:latin typeface="Arial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63" name="Freeform 25"/>
            <p:cNvSpPr>
              <a:spLocks/>
            </p:cNvSpPr>
            <p:nvPr/>
          </p:nvSpPr>
          <p:spPr bwMode="auto">
            <a:xfrm>
              <a:off x="1966116" y="2636654"/>
              <a:ext cx="113584" cy="113048"/>
            </a:xfrm>
            <a:custGeom>
              <a:avLst/>
              <a:gdLst>
                <a:gd name="T0" fmla="*/ 42 w 223"/>
                <a:gd name="T1" fmla="*/ 163 h 223"/>
                <a:gd name="T2" fmla="*/ 54 w 223"/>
                <a:gd name="T3" fmla="*/ 175 h 223"/>
                <a:gd name="T4" fmla="*/ 51 w 223"/>
                <a:gd name="T5" fmla="*/ 204 h 223"/>
                <a:gd name="T6" fmla="*/ 79 w 223"/>
                <a:gd name="T7" fmla="*/ 221 h 223"/>
                <a:gd name="T8" fmla="*/ 91 w 223"/>
                <a:gd name="T9" fmla="*/ 205 h 223"/>
                <a:gd name="T10" fmla="*/ 116 w 223"/>
                <a:gd name="T11" fmla="*/ 197 h 223"/>
                <a:gd name="T12" fmla="*/ 134 w 223"/>
                <a:gd name="T13" fmla="*/ 219 h 223"/>
                <a:gd name="T14" fmla="*/ 166 w 223"/>
                <a:gd name="T15" fmla="*/ 212 h 223"/>
                <a:gd name="T16" fmla="*/ 169 w 223"/>
                <a:gd name="T17" fmla="*/ 206 h 223"/>
                <a:gd name="T18" fmla="*/ 167 w 223"/>
                <a:gd name="T19" fmla="*/ 176 h 223"/>
                <a:gd name="T20" fmla="*/ 191 w 223"/>
                <a:gd name="T21" fmla="*/ 166 h 223"/>
                <a:gd name="T22" fmla="*/ 210 w 223"/>
                <a:gd name="T23" fmla="*/ 169 h 223"/>
                <a:gd name="T24" fmla="*/ 219 w 223"/>
                <a:gd name="T25" fmla="*/ 138 h 223"/>
                <a:gd name="T26" fmla="*/ 197 w 223"/>
                <a:gd name="T27" fmla="*/ 118 h 223"/>
                <a:gd name="T28" fmla="*/ 206 w 223"/>
                <a:gd name="T29" fmla="*/ 94 h 223"/>
                <a:gd name="T30" fmla="*/ 222 w 223"/>
                <a:gd name="T31" fmla="*/ 86 h 223"/>
                <a:gd name="T32" fmla="*/ 212 w 223"/>
                <a:gd name="T33" fmla="*/ 57 h 223"/>
                <a:gd name="T34" fmla="*/ 193 w 223"/>
                <a:gd name="T35" fmla="*/ 60 h 223"/>
                <a:gd name="T36" fmla="*/ 169 w 223"/>
                <a:gd name="T37" fmla="*/ 48 h 223"/>
                <a:gd name="T38" fmla="*/ 172 w 223"/>
                <a:gd name="T39" fmla="*/ 19 h 223"/>
                <a:gd name="T40" fmla="*/ 144 w 223"/>
                <a:gd name="T41" fmla="*/ 2 h 223"/>
                <a:gd name="T42" fmla="*/ 132 w 223"/>
                <a:gd name="T43" fmla="*/ 17 h 223"/>
                <a:gd name="T44" fmla="*/ 107 w 223"/>
                <a:gd name="T45" fmla="*/ 26 h 223"/>
                <a:gd name="T46" fmla="*/ 89 w 223"/>
                <a:gd name="T47" fmla="*/ 4 h 223"/>
                <a:gd name="T48" fmla="*/ 83 w 223"/>
                <a:gd name="T49" fmla="*/ 1 h 223"/>
                <a:gd name="T50" fmla="*/ 55 w 223"/>
                <a:gd name="T51" fmla="*/ 13 h 223"/>
                <a:gd name="T52" fmla="*/ 60 w 223"/>
                <a:gd name="T53" fmla="*/ 30 h 223"/>
                <a:gd name="T54" fmla="*/ 48 w 223"/>
                <a:gd name="T55" fmla="*/ 54 h 223"/>
                <a:gd name="T56" fmla="*/ 19 w 223"/>
                <a:gd name="T57" fmla="*/ 51 h 223"/>
                <a:gd name="T58" fmla="*/ 2 w 223"/>
                <a:gd name="T59" fmla="*/ 79 h 223"/>
                <a:gd name="T60" fmla="*/ 18 w 223"/>
                <a:gd name="T61" fmla="*/ 91 h 223"/>
                <a:gd name="T62" fmla="*/ 26 w 223"/>
                <a:gd name="T63" fmla="*/ 115 h 223"/>
                <a:gd name="T64" fmla="*/ 4 w 223"/>
                <a:gd name="T65" fmla="*/ 134 h 223"/>
                <a:gd name="T66" fmla="*/ 1 w 223"/>
                <a:gd name="T67" fmla="*/ 140 h 223"/>
                <a:gd name="T68" fmla="*/ 17 w 223"/>
                <a:gd name="T69" fmla="*/ 168 h 223"/>
                <a:gd name="T70" fmla="*/ 42 w 223"/>
                <a:gd name="T71" fmla="*/ 16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3" h="223">
                  <a:moveTo>
                    <a:pt x="42" y="163"/>
                  </a:moveTo>
                  <a:lnTo>
                    <a:pt x="42" y="163"/>
                  </a:lnTo>
                  <a:cubicBezTo>
                    <a:pt x="44" y="164"/>
                    <a:pt x="45" y="165"/>
                    <a:pt x="47" y="167"/>
                  </a:cubicBezTo>
                  <a:lnTo>
                    <a:pt x="54" y="175"/>
                  </a:lnTo>
                  <a:cubicBezTo>
                    <a:pt x="58" y="179"/>
                    <a:pt x="59" y="185"/>
                    <a:pt x="57" y="191"/>
                  </a:cubicBezTo>
                  <a:lnTo>
                    <a:pt x="51" y="204"/>
                  </a:lnTo>
                  <a:cubicBezTo>
                    <a:pt x="50" y="206"/>
                    <a:pt x="51" y="209"/>
                    <a:pt x="54" y="210"/>
                  </a:cubicBezTo>
                  <a:lnTo>
                    <a:pt x="79" y="221"/>
                  </a:lnTo>
                  <a:cubicBezTo>
                    <a:pt x="81" y="222"/>
                    <a:pt x="84" y="221"/>
                    <a:pt x="85" y="218"/>
                  </a:cubicBezTo>
                  <a:lnTo>
                    <a:pt x="91" y="205"/>
                  </a:lnTo>
                  <a:cubicBezTo>
                    <a:pt x="93" y="200"/>
                    <a:pt x="99" y="196"/>
                    <a:pt x="105" y="196"/>
                  </a:cubicBezTo>
                  <a:lnTo>
                    <a:pt x="116" y="197"/>
                  </a:lnTo>
                  <a:cubicBezTo>
                    <a:pt x="122" y="197"/>
                    <a:pt x="127" y="200"/>
                    <a:pt x="129" y="206"/>
                  </a:cubicBezTo>
                  <a:lnTo>
                    <a:pt x="134" y="219"/>
                  </a:lnTo>
                  <a:cubicBezTo>
                    <a:pt x="135" y="222"/>
                    <a:pt x="138" y="223"/>
                    <a:pt x="141" y="222"/>
                  </a:cubicBezTo>
                  <a:lnTo>
                    <a:pt x="166" y="212"/>
                  </a:lnTo>
                  <a:cubicBezTo>
                    <a:pt x="167" y="212"/>
                    <a:pt x="168" y="211"/>
                    <a:pt x="169" y="209"/>
                  </a:cubicBezTo>
                  <a:cubicBezTo>
                    <a:pt x="169" y="208"/>
                    <a:pt x="169" y="207"/>
                    <a:pt x="169" y="206"/>
                  </a:cubicBezTo>
                  <a:lnTo>
                    <a:pt x="163" y="192"/>
                  </a:lnTo>
                  <a:cubicBezTo>
                    <a:pt x="161" y="187"/>
                    <a:pt x="163" y="181"/>
                    <a:pt x="167" y="176"/>
                  </a:cubicBezTo>
                  <a:lnTo>
                    <a:pt x="175" y="169"/>
                  </a:lnTo>
                  <a:cubicBezTo>
                    <a:pt x="179" y="165"/>
                    <a:pt x="185" y="164"/>
                    <a:pt x="191" y="166"/>
                  </a:cubicBezTo>
                  <a:lnTo>
                    <a:pt x="204" y="172"/>
                  </a:lnTo>
                  <a:cubicBezTo>
                    <a:pt x="206" y="173"/>
                    <a:pt x="209" y="172"/>
                    <a:pt x="210" y="169"/>
                  </a:cubicBezTo>
                  <a:lnTo>
                    <a:pt x="221" y="144"/>
                  </a:lnTo>
                  <a:cubicBezTo>
                    <a:pt x="222" y="142"/>
                    <a:pt x="221" y="139"/>
                    <a:pt x="219" y="138"/>
                  </a:cubicBezTo>
                  <a:lnTo>
                    <a:pt x="205" y="132"/>
                  </a:lnTo>
                  <a:cubicBezTo>
                    <a:pt x="200" y="130"/>
                    <a:pt x="197" y="124"/>
                    <a:pt x="197" y="118"/>
                  </a:cubicBezTo>
                  <a:lnTo>
                    <a:pt x="197" y="107"/>
                  </a:lnTo>
                  <a:cubicBezTo>
                    <a:pt x="197" y="101"/>
                    <a:pt x="201" y="96"/>
                    <a:pt x="206" y="94"/>
                  </a:cubicBezTo>
                  <a:lnTo>
                    <a:pt x="219" y="89"/>
                  </a:lnTo>
                  <a:cubicBezTo>
                    <a:pt x="221" y="88"/>
                    <a:pt x="222" y="87"/>
                    <a:pt x="222" y="86"/>
                  </a:cubicBezTo>
                  <a:cubicBezTo>
                    <a:pt x="223" y="85"/>
                    <a:pt x="223" y="84"/>
                    <a:pt x="222" y="82"/>
                  </a:cubicBezTo>
                  <a:lnTo>
                    <a:pt x="212" y="57"/>
                  </a:lnTo>
                  <a:cubicBezTo>
                    <a:pt x="211" y="55"/>
                    <a:pt x="208" y="53"/>
                    <a:pt x="206" y="54"/>
                  </a:cubicBezTo>
                  <a:lnTo>
                    <a:pt x="193" y="60"/>
                  </a:lnTo>
                  <a:cubicBezTo>
                    <a:pt x="187" y="62"/>
                    <a:pt x="181" y="60"/>
                    <a:pt x="177" y="56"/>
                  </a:cubicBezTo>
                  <a:lnTo>
                    <a:pt x="169" y="48"/>
                  </a:lnTo>
                  <a:cubicBezTo>
                    <a:pt x="165" y="44"/>
                    <a:pt x="164" y="38"/>
                    <a:pt x="166" y="32"/>
                  </a:cubicBezTo>
                  <a:lnTo>
                    <a:pt x="172" y="19"/>
                  </a:lnTo>
                  <a:cubicBezTo>
                    <a:pt x="173" y="17"/>
                    <a:pt x="172" y="14"/>
                    <a:pt x="169" y="13"/>
                  </a:cubicBezTo>
                  <a:lnTo>
                    <a:pt x="144" y="2"/>
                  </a:lnTo>
                  <a:cubicBezTo>
                    <a:pt x="142" y="1"/>
                    <a:pt x="139" y="2"/>
                    <a:pt x="138" y="4"/>
                  </a:cubicBezTo>
                  <a:lnTo>
                    <a:pt x="132" y="17"/>
                  </a:lnTo>
                  <a:cubicBezTo>
                    <a:pt x="130" y="23"/>
                    <a:pt x="124" y="26"/>
                    <a:pt x="118" y="26"/>
                  </a:cubicBezTo>
                  <a:lnTo>
                    <a:pt x="107" y="26"/>
                  </a:lnTo>
                  <a:cubicBezTo>
                    <a:pt x="102" y="26"/>
                    <a:pt x="96" y="22"/>
                    <a:pt x="94" y="17"/>
                  </a:cubicBezTo>
                  <a:lnTo>
                    <a:pt x="89" y="4"/>
                  </a:lnTo>
                  <a:cubicBezTo>
                    <a:pt x="88" y="2"/>
                    <a:pt x="88" y="1"/>
                    <a:pt x="86" y="1"/>
                  </a:cubicBezTo>
                  <a:cubicBezTo>
                    <a:pt x="85" y="0"/>
                    <a:pt x="84" y="0"/>
                    <a:pt x="83" y="1"/>
                  </a:cubicBezTo>
                  <a:lnTo>
                    <a:pt x="57" y="11"/>
                  </a:lnTo>
                  <a:cubicBezTo>
                    <a:pt x="56" y="11"/>
                    <a:pt x="55" y="12"/>
                    <a:pt x="55" y="13"/>
                  </a:cubicBezTo>
                  <a:cubicBezTo>
                    <a:pt x="54" y="15"/>
                    <a:pt x="54" y="16"/>
                    <a:pt x="55" y="17"/>
                  </a:cubicBezTo>
                  <a:lnTo>
                    <a:pt x="60" y="30"/>
                  </a:lnTo>
                  <a:cubicBezTo>
                    <a:pt x="62" y="36"/>
                    <a:pt x="61" y="42"/>
                    <a:pt x="56" y="46"/>
                  </a:cubicBezTo>
                  <a:lnTo>
                    <a:pt x="48" y="54"/>
                  </a:lnTo>
                  <a:cubicBezTo>
                    <a:pt x="44" y="58"/>
                    <a:pt x="38" y="59"/>
                    <a:pt x="32" y="57"/>
                  </a:cubicBezTo>
                  <a:lnTo>
                    <a:pt x="19" y="51"/>
                  </a:lnTo>
                  <a:cubicBezTo>
                    <a:pt x="17" y="50"/>
                    <a:pt x="14" y="51"/>
                    <a:pt x="13" y="54"/>
                  </a:cubicBezTo>
                  <a:lnTo>
                    <a:pt x="2" y="79"/>
                  </a:lnTo>
                  <a:cubicBezTo>
                    <a:pt x="1" y="81"/>
                    <a:pt x="2" y="84"/>
                    <a:pt x="5" y="85"/>
                  </a:cubicBezTo>
                  <a:lnTo>
                    <a:pt x="18" y="91"/>
                  </a:lnTo>
                  <a:cubicBezTo>
                    <a:pt x="23" y="93"/>
                    <a:pt x="27" y="99"/>
                    <a:pt x="27" y="104"/>
                  </a:cubicBezTo>
                  <a:lnTo>
                    <a:pt x="26" y="115"/>
                  </a:lnTo>
                  <a:cubicBezTo>
                    <a:pt x="26" y="121"/>
                    <a:pt x="23" y="127"/>
                    <a:pt x="17" y="129"/>
                  </a:cubicBezTo>
                  <a:lnTo>
                    <a:pt x="4" y="134"/>
                  </a:lnTo>
                  <a:cubicBezTo>
                    <a:pt x="3" y="135"/>
                    <a:pt x="2" y="135"/>
                    <a:pt x="1" y="137"/>
                  </a:cubicBezTo>
                  <a:cubicBezTo>
                    <a:pt x="1" y="138"/>
                    <a:pt x="0" y="139"/>
                    <a:pt x="1" y="140"/>
                  </a:cubicBezTo>
                  <a:lnTo>
                    <a:pt x="11" y="166"/>
                  </a:lnTo>
                  <a:cubicBezTo>
                    <a:pt x="12" y="168"/>
                    <a:pt x="15" y="169"/>
                    <a:pt x="17" y="168"/>
                  </a:cubicBezTo>
                  <a:lnTo>
                    <a:pt x="31" y="163"/>
                  </a:lnTo>
                  <a:cubicBezTo>
                    <a:pt x="34" y="162"/>
                    <a:pt x="38" y="162"/>
                    <a:pt x="42" y="163"/>
                  </a:cubicBezTo>
                  <a:close/>
                </a:path>
              </a:pathLst>
            </a:custGeom>
            <a:noFill/>
            <a:ln w="15875" cap="flat">
              <a:solidFill>
                <a:srgbClr val="52CD8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kern="1200">
                <a:latin typeface="Arial" charset="0"/>
                <a:ea typeface="MS PGothic" charset="0"/>
                <a:cs typeface="MS PGothic" charset="0"/>
              </a:endParaRPr>
            </a:p>
          </p:txBody>
        </p:sp>
        <p:grpSp>
          <p:nvGrpSpPr>
            <p:cNvPr id="64" name="Group 44"/>
            <p:cNvGrpSpPr>
              <a:grpSpLocks noChangeAspect="1"/>
            </p:cNvGrpSpPr>
            <p:nvPr/>
          </p:nvGrpSpPr>
          <p:grpSpPr bwMode="auto">
            <a:xfrm>
              <a:off x="1656439" y="2403593"/>
              <a:ext cx="568455" cy="568990"/>
              <a:chOff x="4283" y="288"/>
              <a:chExt cx="1061" cy="1062"/>
            </a:xfrm>
          </p:grpSpPr>
          <p:sp>
            <p:nvSpPr>
              <p:cNvPr id="94" name="Freeform 45"/>
              <p:cNvSpPr>
                <a:spLocks/>
              </p:cNvSpPr>
              <p:nvPr/>
            </p:nvSpPr>
            <p:spPr bwMode="auto">
              <a:xfrm>
                <a:off x="4814" y="288"/>
                <a:ext cx="530" cy="796"/>
              </a:xfrm>
              <a:custGeom>
                <a:avLst/>
                <a:gdLst>
                  <a:gd name="T0" fmla="*/ 1006 w 1478"/>
                  <a:gd name="T1" fmla="*/ 1478 h 2217"/>
                  <a:gd name="T2" fmla="*/ 1006 w 1478"/>
                  <a:gd name="T3" fmla="*/ 1478 h 2217"/>
                  <a:gd name="T4" fmla="*/ 872 w 1478"/>
                  <a:gd name="T5" fmla="*/ 1981 h 2217"/>
                  <a:gd name="T6" fmla="*/ 1280 w 1478"/>
                  <a:gd name="T7" fmla="*/ 2217 h 2217"/>
                  <a:gd name="T8" fmla="*/ 1478 w 1478"/>
                  <a:gd name="T9" fmla="*/ 1478 h 2217"/>
                  <a:gd name="T10" fmla="*/ 0 w 1478"/>
                  <a:gd name="T11" fmla="*/ 0 h 2217"/>
                  <a:gd name="T12" fmla="*/ 0 w 1478"/>
                  <a:gd name="T13" fmla="*/ 472 h 2217"/>
                  <a:gd name="T14" fmla="*/ 1006 w 1478"/>
                  <a:gd name="T15" fmla="*/ 1478 h 2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78" h="2217">
                    <a:moveTo>
                      <a:pt x="1006" y="1478"/>
                    </a:moveTo>
                    <a:lnTo>
                      <a:pt x="1006" y="1478"/>
                    </a:lnTo>
                    <a:cubicBezTo>
                      <a:pt x="1006" y="1662"/>
                      <a:pt x="957" y="1833"/>
                      <a:pt x="872" y="1981"/>
                    </a:cubicBezTo>
                    <a:lnTo>
                      <a:pt x="1280" y="2217"/>
                    </a:lnTo>
                    <a:cubicBezTo>
                      <a:pt x="1406" y="2000"/>
                      <a:pt x="1478" y="1747"/>
                      <a:pt x="1478" y="1478"/>
                    </a:cubicBezTo>
                    <a:cubicBezTo>
                      <a:pt x="1478" y="662"/>
                      <a:pt x="816" y="0"/>
                      <a:pt x="0" y="0"/>
                    </a:cubicBezTo>
                    <a:lnTo>
                      <a:pt x="0" y="472"/>
                    </a:lnTo>
                    <a:cubicBezTo>
                      <a:pt x="556" y="472"/>
                      <a:pt x="1006" y="922"/>
                      <a:pt x="1006" y="1478"/>
                    </a:cubicBezTo>
                    <a:close/>
                  </a:path>
                </a:pathLst>
              </a:custGeom>
              <a:solidFill>
                <a:srgbClr val="52CD84"/>
              </a:solidFill>
              <a:ln w="0">
                <a:solidFill>
                  <a:srgbClr val="52CD8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95" name="Freeform 46"/>
              <p:cNvSpPr>
                <a:spLocks/>
              </p:cNvSpPr>
              <p:nvPr/>
            </p:nvSpPr>
            <p:spPr bwMode="auto">
              <a:xfrm>
                <a:off x="4814" y="288"/>
                <a:ext cx="530" cy="796"/>
              </a:xfrm>
              <a:custGeom>
                <a:avLst/>
                <a:gdLst>
                  <a:gd name="T0" fmla="*/ 1006 w 1478"/>
                  <a:gd name="T1" fmla="*/ 1478 h 2217"/>
                  <a:gd name="T2" fmla="*/ 1006 w 1478"/>
                  <a:gd name="T3" fmla="*/ 1478 h 2217"/>
                  <a:gd name="T4" fmla="*/ 872 w 1478"/>
                  <a:gd name="T5" fmla="*/ 1981 h 2217"/>
                  <a:gd name="T6" fmla="*/ 1280 w 1478"/>
                  <a:gd name="T7" fmla="*/ 2217 h 2217"/>
                  <a:gd name="T8" fmla="*/ 1478 w 1478"/>
                  <a:gd name="T9" fmla="*/ 1478 h 2217"/>
                  <a:gd name="T10" fmla="*/ 0 w 1478"/>
                  <a:gd name="T11" fmla="*/ 0 h 2217"/>
                  <a:gd name="T12" fmla="*/ 0 w 1478"/>
                  <a:gd name="T13" fmla="*/ 472 h 2217"/>
                  <a:gd name="T14" fmla="*/ 1006 w 1478"/>
                  <a:gd name="T15" fmla="*/ 1478 h 2217"/>
                  <a:gd name="T16" fmla="*/ 1006 w 1478"/>
                  <a:gd name="T17" fmla="*/ 1478 h 2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78" h="2217">
                    <a:moveTo>
                      <a:pt x="1006" y="1478"/>
                    </a:moveTo>
                    <a:lnTo>
                      <a:pt x="1006" y="1478"/>
                    </a:lnTo>
                    <a:cubicBezTo>
                      <a:pt x="1006" y="1662"/>
                      <a:pt x="957" y="1833"/>
                      <a:pt x="872" y="1981"/>
                    </a:cubicBezTo>
                    <a:lnTo>
                      <a:pt x="1280" y="2217"/>
                    </a:lnTo>
                    <a:cubicBezTo>
                      <a:pt x="1406" y="2000"/>
                      <a:pt x="1478" y="1747"/>
                      <a:pt x="1478" y="1478"/>
                    </a:cubicBezTo>
                    <a:cubicBezTo>
                      <a:pt x="1478" y="662"/>
                      <a:pt x="816" y="0"/>
                      <a:pt x="0" y="0"/>
                    </a:cubicBezTo>
                    <a:lnTo>
                      <a:pt x="0" y="472"/>
                    </a:lnTo>
                    <a:cubicBezTo>
                      <a:pt x="556" y="472"/>
                      <a:pt x="1006" y="922"/>
                      <a:pt x="1006" y="1478"/>
                    </a:cubicBezTo>
                    <a:lnTo>
                      <a:pt x="1006" y="1478"/>
                    </a:lnTo>
                    <a:close/>
                  </a:path>
                </a:pathLst>
              </a:custGeom>
              <a:noFill/>
              <a:ln w="14288" cap="flat">
                <a:solidFill>
                  <a:srgbClr val="52CD8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96" name="Freeform 47"/>
              <p:cNvSpPr>
                <a:spLocks/>
              </p:cNvSpPr>
              <p:nvPr/>
            </p:nvSpPr>
            <p:spPr bwMode="auto">
              <a:xfrm>
                <a:off x="4354" y="999"/>
                <a:ext cx="919" cy="351"/>
              </a:xfrm>
              <a:custGeom>
                <a:avLst/>
                <a:gdLst>
                  <a:gd name="T0" fmla="*/ 2560 w 2560"/>
                  <a:gd name="T1" fmla="*/ 236 h 975"/>
                  <a:gd name="T2" fmla="*/ 2560 w 2560"/>
                  <a:gd name="T3" fmla="*/ 236 h 975"/>
                  <a:gd name="T4" fmla="*/ 2152 w 2560"/>
                  <a:gd name="T5" fmla="*/ 0 h 975"/>
                  <a:gd name="T6" fmla="*/ 1591 w 2560"/>
                  <a:gd name="T7" fmla="*/ 454 h 975"/>
                  <a:gd name="T8" fmla="*/ 1280 w 2560"/>
                  <a:gd name="T9" fmla="*/ 504 h 975"/>
                  <a:gd name="T10" fmla="*/ 408 w 2560"/>
                  <a:gd name="T11" fmla="*/ 0 h 975"/>
                  <a:gd name="T12" fmla="*/ 0 w 2560"/>
                  <a:gd name="T13" fmla="*/ 236 h 975"/>
                  <a:gd name="T14" fmla="*/ 1280 w 2560"/>
                  <a:gd name="T15" fmla="*/ 975 h 975"/>
                  <a:gd name="T16" fmla="*/ 1737 w 2560"/>
                  <a:gd name="T17" fmla="*/ 903 h 975"/>
                  <a:gd name="T18" fmla="*/ 2560 w 2560"/>
                  <a:gd name="T19" fmla="*/ 236 h 975"/>
                  <a:gd name="T20" fmla="*/ 2560 w 2560"/>
                  <a:gd name="T21" fmla="*/ 236 h 975"/>
                  <a:gd name="T22" fmla="*/ 2560 w 2560"/>
                  <a:gd name="T23" fmla="*/ 236 h 975"/>
                  <a:gd name="T24" fmla="*/ 2560 w 2560"/>
                  <a:gd name="T25" fmla="*/ 236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60" h="975">
                    <a:moveTo>
                      <a:pt x="2560" y="236"/>
                    </a:moveTo>
                    <a:lnTo>
                      <a:pt x="2560" y="236"/>
                    </a:lnTo>
                    <a:lnTo>
                      <a:pt x="2152" y="0"/>
                    </a:lnTo>
                    <a:cubicBezTo>
                      <a:pt x="2028" y="213"/>
                      <a:pt x="1829" y="377"/>
                      <a:pt x="1591" y="454"/>
                    </a:cubicBezTo>
                    <a:cubicBezTo>
                      <a:pt x="1493" y="486"/>
                      <a:pt x="1388" y="504"/>
                      <a:pt x="1280" y="504"/>
                    </a:cubicBezTo>
                    <a:cubicBezTo>
                      <a:pt x="907" y="504"/>
                      <a:pt x="582" y="301"/>
                      <a:pt x="408" y="0"/>
                    </a:cubicBezTo>
                    <a:lnTo>
                      <a:pt x="0" y="236"/>
                    </a:lnTo>
                    <a:cubicBezTo>
                      <a:pt x="255" y="678"/>
                      <a:pt x="733" y="975"/>
                      <a:pt x="1280" y="975"/>
                    </a:cubicBezTo>
                    <a:cubicBezTo>
                      <a:pt x="1439" y="975"/>
                      <a:pt x="1593" y="950"/>
                      <a:pt x="1737" y="903"/>
                    </a:cubicBezTo>
                    <a:cubicBezTo>
                      <a:pt x="2086" y="789"/>
                      <a:pt x="2379" y="549"/>
                      <a:pt x="2560" y="236"/>
                    </a:cubicBezTo>
                    <a:lnTo>
                      <a:pt x="2560" y="236"/>
                    </a:lnTo>
                    <a:lnTo>
                      <a:pt x="2560" y="236"/>
                    </a:lnTo>
                    <a:lnTo>
                      <a:pt x="2560" y="236"/>
                    </a:lnTo>
                    <a:close/>
                  </a:path>
                </a:pathLst>
              </a:custGeom>
              <a:noFill/>
              <a:ln w="14288" cap="flat">
                <a:solidFill>
                  <a:srgbClr val="52CD8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97" name="Freeform 48"/>
              <p:cNvSpPr>
                <a:spLocks/>
              </p:cNvSpPr>
              <p:nvPr/>
            </p:nvSpPr>
            <p:spPr bwMode="auto">
              <a:xfrm>
                <a:off x="4283" y="288"/>
                <a:ext cx="531" cy="796"/>
              </a:xfrm>
              <a:custGeom>
                <a:avLst/>
                <a:gdLst>
                  <a:gd name="T0" fmla="*/ 471 w 1478"/>
                  <a:gd name="T1" fmla="*/ 1478 h 2217"/>
                  <a:gd name="T2" fmla="*/ 471 w 1478"/>
                  <a:gd name="T3" fmla="*/ 1478 h 2217"/>
                  <a:gd name="T4" fmla="*/ 886 w 1478"/>
                  <a:gd name="T5" fmla="*/ 664 h 2217"/>
                  <a:gd name="T6" fmla="*/ 1478 w 1478"/>
                  <a:gd name="T7" fmla="*/ 472 h 2217"/>
                  <a:gd name="T8" fmla="*/ 1478 w 1478"/>
                  <a:gd name="T9" fmla="*/ 472 h 2217"/>
                  <a:gd name="T10" fmla="*/ 1478 w 1478"/>
                  <a:gd name="T11" fmla="*/ 472 h 2217"/>
                  <a:gd name="T12" fmla="*/ 1478 w 1478"/>
                  <a:gd name="T13" fmla="*/ 0 h 2217"/>
                  <a:gd name="T14" fmla="*/ 1478 w 1478"/>
                  <a:gd name="T15" fmla="*/ 0 h 2217"/>
                  <a:gd name="T16" fmla="*/ 1478 w 1478"/>
                  <a:gd name="T17" fmla="*/ 0 h 2217"/>
                  <a:gd name="T18" fmla="*/ 609 w 1478"/>
                  <a:gd name="T19" fmla="*/ 283 h 2217"/>
                  <a:gd name="T20" fmla="*/ 0 w 1478"/>
                  <a:gd name="T21" fmla="*/ 1478 h 2217"/>
                  <a:gd name="T22" fmla="*/ 198 w 1478"/>
                  <a:gd name="T23" fmla="*/ 2217 h 2217"/>
                  <a:gd name="T24" fmla="*/ 606 w 1478"/>
                  <a:gd name="T25" fmla="*/ 1981 h 2217"/>
                  <a:gd name="T26" fmla="*/ 471 w 1478"/>
                  <a:gd name="T27" fmla="*/ 1478 h 2217"/>
                  <a:gd name="T28" fmla="*/ 471 w 1478"/>
                  <a:gd name="T29" fmla="*/ 1478 h 2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78" h="2217">
                    <a:moveTo>
                      <a:pt x="471" y="1478"/>
                    </a:moveTo>
                    <a:lnTo>
                      <a:pt x="471" y="1478"/>
                    </a:lnTo>
                    <a:cubicBezTo>
                      <a:pt x="471" y="1143"/>
                      <a:pt x="635" y="847"/>
                      <a:pt x="886" y="664"/>
                    </a:cubicBezTo>
                    <a:cubicBezTo>
                      <a:pt x="1052" y="543"/>
                      <a:pt x="1257" y="472"/>
                      <a:pt x="1478" y="472"/>
                    </a:cubicBezTo>
                    <a:lnTo>
                      <a:pt x="1478" y="472"/>
                    </a:lnTo>
                    <a:cubicBezTo>
                      <a:pt x="1478" y="472"/>
                      <a:pt x="1478" y="472"/>
                      <a:pt x="1478" y="472"/>
                    </a:cubicBezTo>
                    <a:lnTo>
                      <a:pt x="1478" y="0"/>
                    </a:lnTo>
                    <a:cubicBezTo>
                      <a:pt x="1478" y="0"/>
                      <a:pt x="1478" y="0"/>
                      <a:pt x="1478" y="0"/>
                    </a:cubicBezTo>
                    <a:lnTo>
                      <a:pt x="1478" y="0"/>
                    </a:lnTo>
                    <a:cubicBezTo>
                      <a:pt x="1153" y="0"/>
                      <a:pt x="853" y="105"/>
                      <a:pt x="609" y="283"/>
                    </a:cubicBezTo>
                    <a:cubicBezTo>
                      <a:pt x="240" y="551"/>
                      <a:pt x="0" y="987"/>
                      <a:pt x="0" y="1478"/>
                    </a:cubicBezTo>
                    <a:cubicBezTo>
                      <a:pt x="0" y="1747"/>
                      <a:pt x="72" y="2000"/>
                      <a:pt x="198" y="2217"/>
                    </a:cubicBezTo>
                    <a:lnTo>
                      <a:pt x="606" y="1981"/>
                    </a:lnTo>
                    <a:cubicBezTo>
                      <a:pt x="521" y="1833"/>
                      <a:pt x="471" y="1662"/>
                      <a:pt x="471" y="1478"/>
                    </a:cubicBezTo>
                    <a:lnTo>
                      <a:pt x="471" y="1478"/>
                    </a:lnTo>
                    <a:close/>
                  </a:path>
                </a:pathLst>
              </a:custGeom>
              <a:noFill/>
              <a:ln w="14288" cap="flat">
                <a:solidFill>
                  <a:srgbClr val="52CD8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</p:grpSp>
        <p:sp>
          <p:nvSpPr>
            <p:cNvPr id="65" name="Line 4"/>
            <p:cNvSpPr>
              <a:spLocks noChangeShapeType="1"/>
            </p:cNvSpPr>
            <p:nvPr/>
          </p:nvSpPr>
          <p:spPr bwMode="auto">
            <a:xfrm rot="16200000">
              <a:off x="1167546" y="2688088"/>
              <a:ext cx="568991" cy="0"/>
            </a:xfrm>
            <a:prstGeom prst="line">
              <a:avLst/>
            </a:prstGeom>
            <a:noFill/>
            <a:ln w="9525">
              <a:solidFill>
                <a:srgbClr val="DC26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latin typeface="Arial" charset="0"/>
                <a:ea typeface="MS PGothic" charset="0"/>
                <a:cs typeface=""/>
              </a:endParaRPr>
            </a:p>
          </p:txBody>
        </p:sp>
        <p:sp>
          <p:nvSpPr>
            <p:cNvPr id="66" name="Text Placeholder 2"/>
            <p:cNvSpPr>
              <a:spLocks/>
            </p:cNvSpPr>
            <p:nvPr>
              <p:custDataLst>
                <p:tags r:id="rId1"/>
              </p:custDataLst>
            </p:nvPr>
          </p:nvSpPr>
          <p:spPr bwMode="gray">
            <a:xfrm>
              <a:off x="2437232" y="2588969"/>
              <a:ext cx="2772987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defTabSz="698507" eaLnBrk="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defRPr/>
              </a:pPr>
              <a:r>
                <a:rPr lang="en-US" sz="1050" kern="1200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Machine Learning &amp; Data Science</a:t>
              </a:r>
              <a:endParaRPr lang="en-US" sz="1050" kern="1200" dirty="0">
                <a:solidFill>
                  <a:srgbClr val="FFFFFF"/>
                </a:solidFill>
                <a:latin typeface="Helvetica Neue Thin" charset="0"/>
                <a:ea typeface="Helvetica Neue Thin" charset="0"/>
                <a:cs typeface="Helvetica Neue Thin" charset="0"/>
              </a:endParaRP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5679556" y="2404626"/>
              <a:ext cx="568455" cy="568990"/>
              <a:chOff x="9807575" y="457200"/>
              <a:chExt cx="1684337" cy="1685925"/>
            </a:xfrm>
          </p:grpSpPr>
          <p:sp>
            <p:nvSpPr>
              <p:cNvPr id="86" name="Freeform 85"/>
              <p:cNvSpPr>
                <a:spLocks/>
              </p:cNvSpPr>
              <p:nvPr/>
            </p:nvSpPr>
            <p:spPr bwMode="auto">
              <a:xfrm>
                <a:off x="10345738" y="965200"/>
                <a:ext cx="296863" cy="306388"/>
              </a:xfrm>
              <a:custGeom>
                <a:avLst/>
                <a:gdLst>
                  <a:gd name="T0" fmla="*/ 173 w 173"/>
                  <a:gd name="T1" fmla="*/ 178 h 178"/>
                  <a:gd name="T2" fmla="*/ 173 w 173"/>
                  <a:gd name="T3" fmla="*/ 178 h 178"/>
                  <a:gd name="T4" fmla="*/ 106 w 173"/>
                  <a:gd name="T5" fmla="*/ 94 h 178"/>
                  <a:gd name="T6" fmla="*/ 136 w 173"/>
                  <a:gd name="T7" fmla="*/ 49 h 178"/>
                  <a:gd name="T8" fmla="*/ 87 w 173"/>
                  <a:gd name="T9" fmla="*/ 0 h 178"/>
                  <a:gd name="T10" fmla="*/ 37 w 173"/>
                  <a:gd name="T11" fmla="*/ 49 h 178"/>
                  <a:gd name="T12" fmla="*/ 67 w 173"/>
                  <a:gd name="T13" fmla="*/ 94 h 178"/>
                  <a:gd name="T14" fmla="*/ 0 w 173"/>
                  <a:gd name="T15" fmla="*/ 178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3" h="178">
                    <a:moveTo>
                      <a:pt x="173" y="178"/>
                    </a:moveTo>
                    <a:lnTo>
                      <a:pt x="173" y="178"/>
                    </a:lnTo>
                    <a:cubicBezTo>
                      <a:pt x="173" y="137"/>
                      <a:pt x="144" y="103"/>
                      <a:pt x="106" y="94"/>
                    </a:cubicBezTo>
                    <a:cubicBezTo>
                      <a:pt x="124" y="86"/>
                      <a:pt x="136" y="69"/>
                      <a:pt x="136" y="49"/>
                    </a:cubicBezTo>
                    <a:cubicBezTo>
                      <a:pt x="136" y="22"/>
                      <a:pt x="114" y="0"/>
                      <a:pt x="87" y="0"/>
                    </a:cubicBezTo>
                    <a:cubicBezTo>
                      <a:pt x="59" y="0"/>
                      <a:pt x="37" y="22"/>
                      <a:pt x="37" y="49"/>
                    </a:cubicBezTo>
                    <a:cubicBezTo>
                      <a:pt x="37" y="69"/>
                      <a:pt x="49" y="86"/>
                      <a:pt x="67" y="94"/>
                    </a:cubicBezTo>
                    <a:cubicBezTo>
                      <a:pt x="29" y="103"/>
                      <a:pt x="0" y="137"/>
                      <a:pt x="0" y="178"/>
                    </a:cubicBezTo>
                  </a:path>
                </a:pathLst>
              </a:custGeom>
              <a:noFill/>
              <a:ln w="22225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87" name="Freeform 86"/>
              <p:cNvSpPr>
                <a:spLocks/>
              </p:cNvSpPr>
              <p:nvPr/>
            </p:nvSpPr>
            <p:spPr bwMode="auto">
              <a:xfrm>
                <a:off x="10345738" y="1271588"/>
                <a:ext cx="296863" cy="371475"/>
              </a:xfrm>
              <a:custGeom>
                <a:avLst/>
                <a:gdLst>
                  <a:gd name="T0" fmla="*/ 173 w 173"/>
                  <a:gd name="T1" fmla="*/ 139 h 216"/>
                  <a:gd name="T2" fmla="*/ 173 w 173"/>
                  <a:gd name="T3" fmla="*/ 139 h 216"/>
                  <a:gd name="T4" fmla="*/ 74 w 173"/>
                  <a:gd name="T5" fmla="*/ 139 h 216"/>
                  <a:gd name="T6" fmla="*/ 74 w 173"/>
                  <a:gd name="T7" fmla="*/ 163 h 216"/>
                  <a:gd name="T8" fmla="*/ 86 w 173"/>
                  <a:gd name="T9" fmla="*/ 187 h 216"/>
                  <a:gd name="T10" fmla="*/ 57 w 173"/>
                  <a:gd name="T11" fmla="*/ 216 h 216"/>
                  <a:gd name="T12" fmla="*/ 28 w 173"/>
                  <a:gd name="T13" fmla="*/ 187 h 216"/>
                  <a:gd name="T14" fmla="*/ 44 w 173"/>
                  <a:gd name="T15" fmla="*/ 162 h 216"/>
                  <a:gd name="T16" fmla="*/ 44 w 173"/>
                  <a:gd name="T17" fmla="*/ 139 h 216"/>
                  <a:gd name="T18" fmla="*/ 0 w 173"/>
                  <a:gd name="T19" fmla="*/ 139 h 216"/>
                  <a:gd name="T20" fmla="*/ 0 w 173"/>
                  <a:gd name="T21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3" h="216">
                    <a:moveTo>
                      <a:pt x="173" y="139"/>
                    </a:moveTo>
                    <a:lnTo>
                      <a:pt x="173" y="139"/>
                    </a:lnTo>
                    <a:lnTo>
                      <a:pt x="74" y="139"/>
                    </a:lnTo>
                    <a:lnTo>
                      <a:pt x="74" y="163"/>
                    </a:lnTo>
                    <a:cubicBezTo>
                      <a:pt x="81" y="169"/>
                      <a:pt x="86" y="177"/>
                      <a:pt x="86" y="187"/>
                    </a:cubicBezTo>
                    <a:cubicBezTo>
                      <a:pt x="86" y="203"/>
                      <a:pt x="73" y="216"/>
                      <a:pt x="57" y="216"/>
                    </a:cubicBezTo>
                    <a:cubicBezTo>
                      <a:pt x="41" y="216"/>
                      <a:pt x="28" y="203"/>
                      <a:pt x="28" y="187"/>
                    </a:cubicBezTo>
                    <a:cubicBezTo>
                      <a:pt x="28" y="176"/>
                      <a:pt x="35" y="166"/>
                      <a:pt x="44" y="162"/>
                    </a:cubicBezTo>
                    <a:lnTo>
                      <a:pt x="44" y="139"/>
                    </a:lnTo>
                    <a:lnTo>
                      <a:pt x="0" y="139"/>
                    </a:lnTo>
                    <a:lnTo>
                      <a:pt x="0" y="0"/>
                    </a:lnTo>
                  </a:path>
                </a:pathLst>
              </a:custGeom>
              <a:noFill/>
              <a:ln w="22225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88" name="Freeform 87"/>
              <p:cNvSpPr>
                <a:spLocks/>
              </p:cNvSpPr>
              <p:nvPr/>
            </p:nvSpPr>
            <p:spPr bwMode="auto">
              <a:xfrm>
                <a:off x="10510838" y="965200"/>
                <a:ext cx="558800" cy="546100"/>
              </a:xfrm>
              <a:custGeom>
                <a:avLst/>
                <a:gdLst>
                  <a:gd name="T0" fmla="*/ 128 w 327"/>
                  <a:gd name="T1" fmla="*/ 317 h 317"/>
                  <a:gd name="T2" fmla="*/ 128 w 327"/>
                  <a:gd name="T3" fmla="*/ 317 h 317"/>
                  <a:gd name="T4" fmla="*/ 128 w 327"/>
                  <a:gd name="T5" fmla="*/ 292 h 317"/>
                  <a:gd name="T6" fmla="*/ 115 w 327"/>
                  <a:gd name="T7" fmla="*/ 268 h 317"/>
                  <a:gd name="T8" fmla="*/ 144 w 327"/>
                  <a:gd name="T9" fmla="*/ 239 h 317"/>
                  <a:gd name="T10" fmla="*/ 173 w 327"/>
                  <a:gd name="T11" fmla="*/ 268 h 317"/>
                  <a:gd name="T12" fmla="*/ 157 w 327"/>
                  <a:gd name="T13" fmla="*/ 294 h 317"/>
                  <a:gd name="T14" fmla="*/ 157 w 327"/>
                  <a:gd name="T15" fmla="*/ 317 h 317"/>
                  <a:gd name="T16" fmla="*/ 250 w 327"/>
                  <a:gd name="T17" fmla="*/ 317 h 317"/>
                  <a:gd name="T18" fmla="*/ 250 w 327"/>
                  <a:gd name="T19" fmla="*/ 256 h 317"/>
                  <a:gd name="T20" fmla="*/ 273 w 327"/>
                  <a:gd name="T21" fmla="*/ 256 h 317"/>
                  <a:gd name="T22" fmla="*/ 298 w 327"/>
                  <a:gd name="T23" fmla="*/ 271 h 317"/>
                  <a:gd name="T24" fmla="*/ 327 w 327"/>
                  <a:gd name="T25" fmla="*/ 242 h 317"/>
                  <a:gd name="T26" fmla="*/ 298 w 327"/>
                  <a:gd name="T27" fmla="*/ 214 h 317"/>
                  <a:gd name="T28" fmla="*/ 275 w 327"/>
                  <a:gd name="T29" fmla="*/ 226 h 317"/>
                  <a:gd name="T30" fmla="*/ 250 w 327"/>
                  <a:gd name="T31" fmla="*/ 226 h 317"/>
                  <a:gd name="T32" fmla="*/ 250 w 327"/>
                  <a:gd name="T33" fmla="*/ 178 h 317"/>
                  <a:gd name="T34" fmla="*/ 184 w 327"/>
                  <a:gd name="T35" fmla="*/ 94 h 317"/>
                  <a:gd name="T36" fmla="*/ 213 w 327"/>
                  <a:gd name="T37" fmla="*/ 49 h 317"/>
                  <a:gd name="T38" fmla="*/ 164 w 327"/>
                  <a:gd name="T39" fmla="*/ 0 h 317"/>
                  <a:gd name="T40" fmla="*/ 115 w 327"/>
                  <a:gd name="T41" fmla="*/ 49 h 317"/>
                  <a:gd name="T42" fmla="*/ 144 w 327"/>
                  <a:gd name="T43" fmla="*/ 94 h 317"/>
                  <a:gd name="T44" fmla="*/ 77 w 327"/>
                  <a:gd name="T45" fmla="*/ 178 h 317"/>
                  <a:gd name="T46" fmla="*/ 77 w 327"/>
                  <a:gd name="T47" fmla="*/ 185 h 317"/>
                  <a:gd name="T48" fmla="*/ 54 w 327"/>
                  <a:gd name="T49" fmla="*/ 185 h 317"/>
                  <a:gd name="T50" fmla="*/ 28 w 327"/>
                  <a:gd name="T51" fmla="*/ 170 h 317"/>
                  <a:gd name="T52" fmla="*/ 0 w 327"/>
                  <a:gd name="T53" fmla="*/ 198 h 317"/>
                  <a:gd name="T54" fmla="*/ 28 w 327"/>
                  <a:gd name="T55" fmla="*/ 227 h 317"/>
                  <a:gd name="T56" fmla="*/ 52 w 327"/>
                  <a:gd name="T57" fmla="*/ 215 h 317"/>
                  <a:gd name="T58" fmla="*/ 77 w 327"/>
                  <a:gd name="T59" fmla="*/ 215 h 317"/>
                  <a:gd name="T60" fmla="*/ 77 w 327"/>
                  <a:gd name="T61" fmla="*/ 317 h 317"/>
                  <a:gd name="T62" fmla="*/ 128 w 327"/>
                  <a:gd name="T63" fmla="*/ 317 h 317"/>
                  <a:gd name="T64" fmla="*/ 128 w 327"/>
                  <a:gd name="T65" fmla="*/ 317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7" h="317">
                    <a:moveTo>
                      <a:pt x="128" y="317"/>
                    </a:moveTo>
                    <a:lnTo>
                      <a:pt x="128" y="317"/>
                    </a:lnTo>
                    <a:lnTo>
                      <a:pt x="128" y="292"/>
                    </a:lnTo>
                    <a:cubicBezTo>
                      <a:pt x="120" y="287"/>
                      <a:pt x="115" y="278"/>
                      <a:pt x="115" y="268"/>
                    </a:cubicBezTo>
                    <a:cubicBezTo>
                      <a:pt x="115" y="252"/>
                      <a:pt x="128" y="239"/>
                      <a:pt x="144" y="239"/>
                    </a:cubicBezTo>
                    <a:cubicBezTo>
                      <a:pt x="160" y="239"/>
                      <a:pt x="173" y="252"/>
                      <a:pt x="173" y="268"/>
                    </a:cubicBezTo>
                    <a:cubicBezTo>
                      <a:pt x="173" y="279"/>
                      <a:pt x="166" y="289"/>
                      <a:pt x="157" y="294"/>
                    </a:cubicBezTo>
                    <a:lnTo>
                      <a:pt x="157" y="317"/>
                    </a:lnTo>
                    <a:lnTo>
                      <a:pt x="250" y="317"/>
                    </a:lnTo>
                    <a:lnTo>
                      <a:pt x="250" y="256"/>
                    </a:lnTo>
                    <a:lnTo>
                      <a:pt x="273" y="256"/>
                    </a:lnTo>
                    <a:cubicBezTo>
                      <a:pt x="278" y="265"/>
                      <a:pt x="287" y="271"/>
                      <a:pt x="298" y="271"/>
                    </a:cubicBezTo>
                    <a:cubicBezTo>
                      <a:pt x="314" y="271"/>
                      <a:pt x="327" y="258"/>
                      <a:pt x="327" y="242"/>
                    </a:cubicBezTo>
                    <a:cubicBezTo>
                      <a:pt x="327" y="227"/>
                      <a:pt x="314" y="214"/>
                      <a:pt x="298" y="214"/>
                    </a:cubicBezTo>
                    <a:cubicBezTo>
                      <a:pt x="289" y="214"/>
                      <a:pt x="280" y="219"/>
                      <a:pt x="275" y="226"/>
                    </a:cubicBezTo>
                    <a:lnTo>
                      <a:pt x="250" y="226"/>
                    </a:lnTo>
                    <a:lnTo>
                      <a:pt x="250" y="178"/>
                    </a:lnTo>
                    <a:cubicBezTo>
                      <a:pt x="250" y="137"/>
                      <a:pt x="222" y="103"/>
                      <a:pt x="184" y="94"/>
                    </a:cubicBezTo>
                    <a:cubicBezTo>
                      <a:pt x="201" y="86"/>
                      <a:pt x="213" y="69"/>
                      <a:pt x="213" y="49"/>
                    </a:cubicBezTo>
                    <a:cubicBezTo>
                      <a:pt x="213" y="22"/>
                      <a:pt x="191" y="0"/>
                      <a:pt x="164" y="0"/>
                    </a:cubicBezTo>
                    <a:cubicBezTo>
                      <a:pt x="137" y="0"/>
                      <a:pt x="115" y="22"/>
                      <a:pt x="115" y="49"/>
                    </a:cubicBezTo>
                    <a:cubicBezTo>
                      <a:pt x="115" y="69"/>
                      <a:pt x="127" y="86"/>
                      <a:pt x="144" y="94"/>
                    </a:cubicBezTo>
                    <a:cubicBezTo>
                      <a:pt x="106" y="103"/>
                      <a:pt x="77" y="137"/>
                      <a:pt x="77" y="178"/>
                    </a:cubicBezTo>
                    <a:lnTo>
                      <a:pt x="77" y="185"/>
                    </a:lnTo>
                    <a:lnTo>
                      <a:pt x="54" y="185"/>
                    </a:lnTo>
                    <a:cubicBezTo>
                      <a:pt x="49" y="176"/>
                      <a:pt x="39" y="170"/>
                      <a:pt x="28" y="170"/>
                    </a:cubicBezTo>
                    <a:cubicBezTo>
                      <a:pt x="12" y="170"/>
                      <a:pt x="0" y="183"/>
                      <a:pt x="0" y="198"/>
                    </a:cubicBezTo>
                    <a:cubicBezTo>
                      <a:pt x="0" y="214"/>
                      <a:pt x="12" y="227"/>
                      <a:pt x="28" y="227"/>
                    </a:cubicBezTo>
                    <a:cubicBezTo>
                      <a:pt x="38" y="227"/>
                      <a:pt x="47" y="222"/>
                      <a:pt x="52" y="215"/>
                    </a:cubicBezTo>
                    <a:lnTo>
                      <a:pt x="77" y="215"/>
                    </a:lnTo>
                    <a:lnTo>
                      <a:pt x="77" y="317"/>
                    </a:lnTo>
                    <a:lnTo>
                      <a:pt x="128" y="317"/>
                    </a:lnTo>
                    <a:lnTo>
                      <a:pt x="128" y="317"/>
                    </a:lnTo>
                    <a:close/>
                  </a:path>
                </a:pathLst>
              </a:custGeom>
              <a:noFill/>
              <a:ln w="22225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grpSp>
            <p:nvGrpSpPr>
              <p:cNvPr id="89" name="Group 51"/>
              <p:cNvGrpSpPr>
                <a:grpSpLocks noChangeAspect="1"/>
              </p:cNvGrpSpPr>
              <p:nvPr/>
            </p:nvGrpSpPr>
            <p:grpSpPr bwMode="auto">
              <a:xfrm>
                <a:off x="9807575" y="457200"/>
                <a:ext cx="1684337" cy="1685925"/>
                <a:chOff x="6178" y="288"/>
                <a:chExt cx="1061" cy="1062"/>
              </a:xfrm>
            </p:grpSpPr>
            <p:sp>
              <p:nvSpPr>
                <p:cNvPr id="90" name="Freeform 52"/>
                <p:cNvSpPr>
                  <a:spLocks/>
                </p:cNvSpPr>
                <p:nvPr/>
              </p:nvSpPr>
              <p:spPr bwMode="auto">
                <a:xfrm>
                  <a:off x="6709" y="288"/>
                  <a:ext cx="530" cy="796"/>
                </a:xfrm>
                <a:custGeom>
                  <a:avLst/>
                  <a:gdLst>
                    <a:gd name="T0" fmla="*/ 1006 w 1478"/>
                    <a:gd name="T1" fmla="*/ 1478 h 2217"/>
                    <a:gd name="T2" fmla="*/ 1006 w 1478"/>
                    <a:gd name="T3" fmla="*/ 1478 h 2217"/>
                    <a:gd name="T4" fmla="*/ 872 w 1478"/>
                    <a:gd name="T5" fmla="*/ 1981 h 2217"/>
                    <a:gd name="T6" fmla="*/ 1280 w 1478"/>
                    <a:gd name="T7" fmla="*/ 2217 h 2217"/>
                    <a:gd name="T8" fmla="*/ 1478 w 1478"/>
                    <a:gd name="T9" fmla="*/ 1478 h 2217"/>
                    <a:gd name="T10" fmla="*/ 0 w 1478"/>
                    <a:gd name="T11" fmla="*/ 0 h 2217"/>
                    <a:gd name="T12" fmla="*/ 0 w 1478"/>
                    <a:gd name="T13" fmla="*/ 472 h 2217"/>
                    <a:gd name="T14" fmla="*/ 1006 w 1478"/>
                    <a:gd name="T15" fmla="*/ 1478 h 2217"/>
                    <a:gd name="T16" fmla="*/ 1006 w 1478"/>
                    <a:gd name="T17" fmla="*/ 1478 h 2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78" h="2217">
                      <a:moveTo>
                        <a:pt x="1006" y="1478"/>
                      </a:moveTo>
                      <a:lnTo>
                        <a:pt x="1006" y="1478"/>
                      </a:lnTo>
                      <a:cubicBezTo>
                        <a:pt x="1006" y="1662"/>
                        <a:pt x="957" y="1833"/>
                        <a:pt x="872" y="1981"/>
                      </a:cubicBezTo>
                      <a:lnTo>
                        <a:pt x="1280" y="2217"/>
                      </a:lnTo>
                      <a:cubicBezTo>
                        <a:pt x="1406" y="2000"/>
                        <a:pt x="1478" y="1747"/>
                        <a:pt x="1478" y="1478"/>
                      </a:cubicBezTo>
                      <a:cubicBezTo>
                        <a:pt x="1478" y="662"/>
                        <a:pt x="816" y="0"/>
                        <a:pt x="0" y="0"/>
                      </a:cubicBezTo>
                      <a:lnTo>
                        <a:pt x="0" y="472"/>
                      </a:lnTo>
                      <a:cubicBezTo>
                        <a:pt x="556" y="472"/>
                        <a:pt x="1006" y="922"/>
                        <a:pt x="1006" y="1478"/>
                      </a:cubicBezTo>
                      <a:lnTo>
                        <a:pt x="1006" y="1478"/>
                      </a:lnTo>
                      <a:close/>
                    </a:path>
                  </a:pathLst>
                </a:custGeom>
                <a:noFill/>
                <a:ln w="14288" cap="flat">
                  <a:solidFill>
                    <a:schemeClr val="accent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1200"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91" name="Freeform 53"/>
                <p:cNvSpPr>
                  <a:spLocks/>
                </p:cNvSpPr>
                <p:nvPr/>
              </p:nvSpPr>
              <p:spPr bwMode="auto">
                <a:xfrm>
                  <a:off x="6249" y="999"/>
                  <a:ext cx="919" cy="351"/>
                </a:xfrm>
                <a:custGeom>
                  <a:avLst/>
                  <a:gdLst>
                    <a:gd name="T0" fmla="*/ 2560 w 2560"/>
                    <a:gd name="T1" fmla="*/ 236 h 975"/>
                    <a:gd name="T2" fmla="*/ 2560 w 2560"/>
                    <a:gd name="T3" fmla="*/ 236 h 975"/>
                    <a:gd name="T4" fmla="*/ 2152 w 2560"/>
                    <a:gd name="T5" fmla="*/ 0 h 975"/>
                    <a:gd name="T6" fmla="*/ 1591 w 2560"/>
                    <a:gd name="T7" fmla="*/ 454 h 975"/>
                    <a:gd name="T8" fmla="*/ 1280 w 2560"/>
                    <a:gd name="T9" fmla="*/ 504 h 975"/>
                    <a:gd name="T10" fmla="*/ 408 w 2560"/>
                    <a:gd name="T11" fmla="*/ 0 h 975"/>
                    <a:gd name="T12" fmla="*/ 0 w 2560"/>
                    <a:gd name="T13" fmla="*/ 236 h 975"/>
                    <a:gd name="T14" fmla="*/ 1280 w 2560"/>
                    <a:gd name="T15" fmla="*/ 975 h 975"/>
                    <a:gd name="T16" fmla="*/ 1737 w 2560"/>
                    <a:gd name="T17" fmla="*/ 903 h 975"/>
                    <a:gd name="T18" fmla="*/ 2560 w 2560"/>
                    <a:gd name="T19" fmla="*/ 236 h 975"/>
                    <a:gd name="T20" fmla="*/ 2560 w 2560"/>
                    <a:gd name="T21" fmla="*/ 236 h 975"/>
                    <a:gd name="T22" fmla="*/ 2560 w 2560"/>
                    <a:gd name="T23" fmla="*/ 236 h 9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560" h="975">
                      <a:moveTo>
                        <a:pt x="2560" y="236"/>
                      </a:moveTo>
                      <a:lnTo>
                        <a:pt x="2560" y="236"/>
                      </a:lnTo>
                      <a:lnTo>
                        <a:pt x="2152" y="0"/>
                      </a:lnTo>
                      <a:cubicBezTo>
                        <a:pt x="2028" y="213"/>
                        <a:pt x="1829" y="377"/>
                        <a:pt x="1591" y="454"/>
                      </a:cubicBezTo>
                      <a:cubicBezTo>
                        <a:pt x="1493" y="486"/>
                        <a:pt x="1388" y="504"/>
                        <a:pt x="1280" y="504"/>
                      </a:cubicBezTo>
                      <a:cubicBezTo>
                        <a:pt x="907" y="504"/>
                        <a:pt x="582" y="301"/>
                        <a:pt x="408" y="0"/>
                      </a:cubicBezTo>
                      <a:lnTo>
                        <a:pt x="0" y="236"/>
                      </a:lnTo>
                      <a:cubicBezTo>
                        <a:pt x="255" y="678"/>
                        <a:pt x="733" y="975"/>
                        <a:pt x="1280" y="975"/>
                      </a:cubicBezTo>
                      <a:cubicBezTo>
                        <a:pt x="1439" y="975"/>
                        <a:pt x="1593" y="950"/>
                        <a:pt x="1737" y="903"/>
                      </a:cubicBezTo>
                      <a:cubicBezTo>
                        <a:pt x="2086" y="789"/>
                        <a:pt x="2379" y="549"/>
                        <a:pt x="2560" y="236"/>
                      </a:cubicBezTo>
                      <a:lnTo>
                        <a:pt x="2560" y="236"/>
                      </a:lnTo>
                      <a:lnTo>
                        <a:pt x="2560" y="23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0">
                  <a:solidFill>
                    <a:schemeClr val="accent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1200"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92" name="Freeform 54"/>
                <p:cNvSpPr>
                  <a:spLocks/>
                </p:cNvSpPr>
                <p:nvPr/>
              </p:nvSpPr>
              <p:spPr bwMode="auto">
                <a:xfrm>
                  <a:off x="6249" y="999"/>
                  <a:ext cx="919" cy="351"/>
                </a:xfrm>
                <a:custGeom>
                  <a:avLst/>
                  <a:gdLst>
                    <a:gd name="T0" fmla="*/ 2560 w 2560"/>
                    <a:gd name="T1" fmla="*/ 236 h 975"/>
                    <a:gd name="T2" fmla="*/ 2560 w 2560"/>
                    <a:gd name="T3" fmla="*/ 236 h 975"/>
                    <a:gd name="T4" fmla="*/ 2152 w 2560"/>
                    <a:gd name="T5" fmla="*/ 0 h 975"/>
                    <a:gd name="T6" fmla="*/ 1591 w 2560"/>
                    <a:gd name="T7" fmla="*/ 454 h 975"/>
                    <a:gd name="T8" fmla="*/ 1280 w 2560"/>
                    <a:gd name="T9" fmla="*/ 504 h 975"/>
                    <a:gd name="T10" fmla="*/ 408 w 2560"/>
                    <a:gd name="T11" fmla="*/ 0 h 975"/>
                    <a:gd name="T12" fmla="*/ 0 w 2560"/>
                    <a:gd name="T13" fmla="*/ 236 h 975"/>
                    <a:gd name="T14" fmla="*/ 1280 w 2560"/>
                    <a:gd name="T15" fmla="*/ 975 h 975"/>
                    <a:gd name="T16" fmla="*/ 1737 w 2560"/>
                    <a:gd name="T17" fmla="*/ 903 h 975"/>
                    <a:gd name="T18" fmla="*/ 2560 w 2560"/>
                    <a:gd name="T19" fmla="*/ 236 h 975"/>
                    <a:gd name="T20" fmla="*/ 2560 w 2560"/>
                    <a:gd name="T21" fmla="*/ 236 h 975"/>
                    <a:gd name="T22" fmla="*/ 2560 w 2560"/>
                    <a:gd name="T23" fmla="*/ 236 h 975"/>
                    <a:gd name="T24" fmla="*/ 2560 w 2560"/>
                    <a:gd name="T25" fmla="*/ 236 h 9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560" h="975">
                      <a:moveTo>
                        <a:pt x="2560" y="236"/>
                      </a:moveTo>
                      <a:lnTo>
                        <a:pt x="2560" y="236"/>
                      </a:lnTo>
                      <a:lnTo>
                        <a:pt x="2152" y="0"/>
                      </a:lnTo>
                      <a:cubicBezTo>
                        <a:pt x="2028" y="213"/>
                        <a:pt x="1829" y="377"/>
                        <a:pt x="1591" y="454"/>
                      </a:cubicBezTo>
                      <a:cubicBezTo>
                        <a:pt x="1493" y="486"/>
                        <a:pt x="1388" y="504"/>
                        <a:pt x="1280" y="504"/>
                      </a:cubicBezTo>
                      <a:cubicBezTo>
                        <a:pt x="907" y="504"/>
                        <a:pt x="582" y="301"/>
                        <a:pt x="408" y="0"/>
                      </a:cubicBezTo>
                      <a:lnTo>
                        <a:pt x="0" y="236"/>
                      </a:lnTo>
                      <a:cubicBezTo>
                        <a:pt x="255" y="678"/>
                        <a:pt x="733" y="975"/>
                        <a:pt x="1280" y="975"/>
                      </a:cubicBezTo>
                      <a:cubicBezTo>
                        <a:pt x="1439" y="975"/>
                        <a:pt x="1593" y="950"/>
                        <a:pt x="1737" y="903"/>
                      </a:cubicBezTo>
                      <a:cubicBezTo>
                        <a:pt x="2086" y="789"/>
                        <a:pt x="2379" y="549"/>
                        <a:pt x="2560" y="236"/>
                      </a:cubicBezTo>
                      <a:lnTo>
                        <a:pt x="2560" y="236"/>
                      </a:lnTo>
                      <a:lnTo>
                        <a:pt x="2560" y="236"/>
                      </a:lnTo>
                      <a:lnTo>
                        <a:pt x="2560" y="236"/>
                      </a:lnTo>
                      <a:close/>
                    </a:path>
                  </a:pathLst>
                </a:custGeom>
                <a:noFill/>
                <a:ln w="14288" cap="flat">
                  <a:solidFill>
                    <a:schemeClr val="accent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1200"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93" name="Freeform 55"/>
                <p:cNvSpPr>
                  <a:spLocks/>
                </p:cNvSpPr>
                <p:nvPr/>
              </p:nvSpPr>
              <p:spPr bwMode="auto">
                <a:xfrm>
                  <a:off x="6178" y="288"/>
                  <a:ext cx="531" cy="796"/>
                </a:xfrm>
                <a:custGeom>
                  <a:avLst/>
                  <a:gdLst>
                    <a:gd name="T0" fmla="*/ 471 w 1478"/>
                    <a:gd name="T1" fmla="*/ 1478 h 2217"/>
                    <a:gd name="T2" fmla="*/ 471 w 1478"/>
                    <a:gd name="T3" fmla="*/ 1478 h 2217"/>
                    <a:gd name="T4" fmla="*/ 886 w 1478"/>
                    <a:gd name="T5" fmla="*/ 664 h 2217"/>
                    <a:gd name="T6" fmla="*/ 1478 w 1478"/>
                    <a:gd name="T7" fmla="*/ 472 h 2217"/>
                    <a:gd name="T8" fmla="*/ 1478 w 1478"/>
                    <a:gd name="T9" fmla="*/ 472 h 2217"/>
                    <a:gd name="T10" fmla="*/ 1478 w 1478"/>
                    <a:gd name="T11" fmla="*/ 472 h 2217"/>
                    <a:gd name="T12" fmla="*/ 1478 w 1478"/>
                    <a:gd name="T13" fmla="*/ 0 h 2217"/>
                    <a:gd name="T14" fmla="*/ 1478 w 1478"/>
                    <a:gd name="T15" fmla="*/ 0 h 2217"/>
                    <a:gd name="T16" fmla="*/ 1478 w 1478"/>
                    <a:gd name="T17" fmla="*/ 0 h 2217"/>
                    <a:gd name="T18" fmla="*/ 609 w 1478"/>
                    <a:gd name="T19" fmla="*/ 283 h 2217"/>
                    <a:gd name="T20" fmla="*/ 0 w 1478"/>
                    <a:gd name="T21" fmla="*/ 1478 h 2217"/>
                    <a:gd name="T22" fmla="*/ 198 w 1478"/>
                    <a:gd name="T23" fmla="*/ 2217 h 2217"/>
                    <a:gd name="T24" fmla="*/ 606 w 1478"/>
                    <a:gd name="T25" fmla="*/ 1981 h 2217"/>
                    <a:gd name="T26" fmla="*/ 471 w 1478"/>
                    <a:gd name="T27" fmla="*/ 1478 h 2217"/>
                    <a:gd name="T28" fmla="*/ 471 w 1478"/>
                    <a:gd name="T29" fmla="*/ 1478 h 2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78" h="2217">
                      <a:moveTo>
                        <a:pt x="471" y="1478"/>
                      </a:moveTo>
                      <a:lnTo>
                        <a:pt x="471" y="1478"/>
                      </a:lnTo>
                      <a:cubicBezTo>
                        <a:pt x="471" y="1143"/>
                        <a:pt x="635" y="847"/>
                        <a:pt x="886" y="664"/>
                      </a:cubicBezTo>
                      <a:cubicBezTo>
                        <a:pt x="1052" y="543"/>
                        <a:pt x="1257" y="472"/>
                        <a:pt x="1478" y="472"/>
                      </a:cubicBezTo>
                      <a:lnTo>
                        <a:pt x="1478" y="472"/>
                      </a:lnTo>
                      <a:cubicBezTo>
                        <a:pt x="1478" y="472"/>
                        <a:pt x="1478" y="472"/>
                        <a:pt x="1478" y="472"/>
                      </a:cubicBezTo>
                      <a:lnTo>
                        <a:pt x="1478" y="0"/>
                      </a:lnTo>
                      <a:cubicBezTo>
                        <a:pt x="1478" y="0"/>
                        <a:pt x="1478" y="0"/>
                        <a:pt x="1478" y="0"/>
                      </a:cubicBezTo>
                      <a:lnTo>
                        <a:pt x="1478" y="0"/>
                      </a:lnTo>
                      <a:cubicBezTo>
                        <a:pt x="1153" y="0"/>
                        <a:pt x="853" y="105"/>
                        <a:pt x="609" y="283"/>
                      </a:cubicBezTo>
                      <a:cubicBezTo>
                        <a:pt x="240" y="551"/>
                        <a:pt x="0" y="987"/>
                        <a:pt x="0" y="1478"/>
                      </a:cubicBezTo>
                      <a:cubicBezTo>
                        <a:pt x="0" y="1747"/>
                        <a:pt x="72" y="2000"/>
                        <a:pt x="198" y="2217"/>
                      </a:cubicBezTo>
                      <a:lnTo>
                        <a:pt x="606" y="1981"/>
                      </a:lnTo>
                      <a:cubicBezTo>
                        <a:pt x="521" y="1833"/>
                        <a:pt x="471" y="1662"/>
                        <a:pt x="471" y="1478"/>
                      </a:cubicBezTo>
                      <a:lnTo>
                        <a:pt x="471" y="1478"/>
                      </a:lnTo>
                      <a:close/>
                    </a:path>
                  </a:pathLst>
                </a:custGeom>
                <a:noFill/>
                <a:ln w="14288" cap="flat">
                  <a:solidFill>
                    <a:schemeClr val="accent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1200"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</p:grpSp>
        </p:grpSp>
        <p:sp>
          <p:nvSpPr>
            <p:cNvPr id="68" name="Line 4"/>
            <p:cNvSpPr>
              <a:spLocks noChangeShapeType="1"/>
            </p:cNvSpPr>
            <p:nvPr/>
          </p:nvSpPr>
          <p:spPr bwMode="auto">
            <a:xfrm rot="16200000">
              <a:off x="5171643" y="2689121"/>
              <a:ext cx="568991" cy="0"/>
            </a:xfrm>
            <a:prstGeom prst="line">
              <a:avLst/>
            </a:prstGeom>
            <a:noFill/>
            <a:ln w="9525">
              <a:solidFill>
                <a:srgbClr val="DC26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latin typeface="Arial" charset="0"/>
                <a:ea typeface="MS PGothic" charset="0"/>
                <a:cs typeface=""/>
              </a:endParaRPr>
            </a:p>
          </p:txBody>
        </p:sp>
        <p:sp>
          <p:nvSpPr>
            <p:cNvPr id="69" name="Line 4"/>
            <p:cNvSpPr>
              <a:spLocks noChangeShapeType="1"/>
            </p:cNvSpPr>
            <p:nvPr/>
          </p:nvSpPr>
          <p:spPr bwMode="auto">
            <a:xfrm rot="16200000">
              <a:off x="6178101" y="2689121"/>
              <a:ext cx="568991" cy="0"/>
            </a:xfrm>
            <a:prstGeom prst="line">
              <a:avLst/>
            </a:prstGeom>
            <a:noFill/>
            <a:ln w="9525">
              <a:solidFill>
                <a:srgbClr val="DC26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latin typeface="Arial" charset="0"/>
                <a:ea typeface="MS PGothic" charset="0"/>
                <a:cs typeface=""/>
              </a:endParaRPr>
            </a:p>
          </p:txBody>
        </p:sp>
        <p:sp>
          <p:nvSpPr>
            <p:cNvPr id="70" name="Line 4"/>
            <p:cNvSpPr>
              <a:spLocks noChangeShapeType="1"/>
            </p:cNvSpPr>
            <p:nvPr/>
          </p:nvSpPr>
          <p:spPr bwMode="auto">
            <a:xfrm rot="16200000">
              <a:off x="7199447" y="2687453"/>
              <a:ext cx="568991" cy="0"/>
            </a:xfrm>
            <a:prstGeom prst="line">
              <a:avLst/>
            </a:prstGeom>
            <a:noFill/>
            <a:ln w="9525">
              <a:solidFill>
                <a:srgbClr val="DC26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latin typeface="Arial" charset="0"/>
                <a:ea typeface="MS PGothic" charset="0"/>
                <a:cs typeface=""/>
              </a:endParaRPr>
            </a:p>
          </p:txBody>
        </p:sp>
        <p:sp>
          <p:nvSpPr>
            <p:cNvPr id="71" name="Line 4"/>
            <p:cNvSpPr>
              <a:spLocks noChangeShapeType="1"/>
            </p:cNvSpPr>
            <p:nvPr/>
          </p:nvSpPr>
          <p:spPr bwMode="auto">
            <a:xfrm rot="16200000">
              <a:off x="8205905" y="2687453"/>
              <a:ext cx="568991" cy="0"/>
            </a:xfrm>
            <a:prstGeom prst="line">
              <a:avLst/>
            </a:prstGeom>
            <a:noFill/>
            <a:ln w="9525">
              <a:solidFill>
                <a:srgbClr val="DC26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latin typeface="Arial" charset="0"/>
                <a:ea typeface="MS PGothic" charset="0"/>
                <a:cs typeface=""/>
              </a:endParaRPr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7709334" y="2403056"/>
              <a:ext cx="568455" cy="568991"/>
              <a:chOff x="3432584" y="2528162"/>
              <a:chExt cx="1684337" cy="1685926"/>
            </a:xfrm>
          </p:grpSpPr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5" cstate="hqprint">
                <a:alphaModFix/>
                <a:duotone>
                  <a:prstClr val="black"/>
                  <a:srgbClr val="B9CFED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723170" y="2962140"/>
                <a:ext cx="1104756" cy="829672"/>
              </a:xfrm>
              <a:prstGeom prst="rect">
                <a:avLst/>
              </a:prstGeom>
            </p:spPr>
          </p:pic>
          <p:grpSp>
            <p:nvGrpSpPr>
              <p:cNvPr id="81" name="Group 80"/>
              <p:cNvGrpSpPr/>
              <p:nvPr/>
            </p:nvGrpSpPr>
            <p:grpSpPr>
              <a:xfrm>
                <a:off x="3432584" y="2528162"/>
                <a:ext cx="1684337" cy="1685926"/>
                <a:chOff x="3754438" y="457200"/>
                <a:chExt cx="1684337" cy="1685926"/>
              </a:xfrm>
            </p:grpSpPr>
            <p:sp>
              <p:nvSpPr>
                <p:cNvPr id="82" name="Freeform 81"/>
                <p:cNvSpPr>
                  <a:spLocks/>
                </p:cNvSpPr>
                <p:nvPr/>
              </p:nvSpPr>
              <p:spPr bwMode="auto">
                <a:xfrm>
                  <a:off x="4597400" y="457200"/>
                  <a:ext cx="841375" cy="1263650"/>
                </a:xfrm>
                <a:custGeom>
                  <a:avLst/>
                  <a:gdLst>
                    <a:gd name="T0" fmla="*/ 1006 w 1478"/>
                    <a:gd name="T1" fmla="*/ 1478 h 2217"/>
                    <a:gd name="T2" fmla="*/ 1006 w 1478"/>
                    <a:gd name="T3" fmla="*/ 1478 h 2217"/>
                    <a:gd name="T4" fmla="*/ 872 w 1478"/>
                    <a:gd name="T5" fmla="*/ 1981 h 2217"/>
                    <a:gd name="T6" fmla="*/ 1280 w 1478"/>
                    <a:gd name="T7" fmla="*/ 2217 h 2217"/>
                    <a:gd name="T8" fmla="*/ 1478 w 1478"/>
                    <a:gd name="T9" fmla="*/ 1478 h 2217"/>
                    <a:gd name="T10" fmla="*/ 0 w 1478"/>
                    <a:gd name="T11" fmla="*/ 0 h 2217"/>
                    <a:gd name="T12" fmla="*/ 0 w 1478"/>
                    <a:gd name="T13" fmla="*/ 472 h 2217"/>
                    <a:gd name="T14" fmla="*/ 1006 w 1478"/>
                    <a:gd name="T15" fmla="*/ 1478 h 2217"/>
                    <a:gd name="T16" fmla="*/ 1006 w 1478"/>
                    <a:gd name="T17" fmla="*/ 1478 h 2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78" h="2217">
                      <a:moveTo>
                        <a:pt x="1006" y="1478"/>
                      </a:moveTo>
                      <a:lnTo>
                        <a:pt x="1006" y="1478"/>
                      </a:lnTo>
                      <a:cubicBezTo>
                        <a:pt x="1006" y="1662"/>
                        <a:pt x="957" y="1833"/>
                        <a:pt x="872" y="1981"/>
                      </a:cubicBezTo>
                      <a:lnTo>
                        <a:pt x="1280" y="2217"/>
                      </a:lnTo>
                      <a:cubicBezTo>
                        <a:pt x="1406" y="2000"/>
                        <a:pt x="1478" y="1747"/>
                        <a:pt x="1478" y="1478"/>
                      </a:cubicBezTo>
                      <a:cubicBezTo>
                        <a:pt x="1478" y="662"/>
                        <a:pt x="816" y="0"/>
                        <a:pt x="0" y="0"/>
                      </a:cubicBezTo>
                      <a:lnTo>
                        <a:pt x="0" y="472"/>
                      </a:lnTo>
                      <a:cubicBezTo>
                        <a:pt x="556" y="472"/>
                        <a:pt x="1006" y="922"/>
                        <a:pt x="1006" y="1478"/>
                      </a:cubicBezTo>
                      <a:lnTo>
                        <a:pt x="1006" y="1478"/>
                      </a:lnTo>
                      <a:close/>
                    </a:path>
                  </a:pathLst>
                </a:custGeom>
                <a:noFill/>
                <a:ln w="14288" cap="flat">
                  <a:solidFill>
                    <a:schemeClr val="accent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1200"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83" name="Freeform 82"/>
                <p:cNvSpPr>
                  <a:spLocks/>
                </p:cNvSpPr>
                <p:nvPr/>
              </p:nvSpPr>
              <p:spPr bwMode="auto">
                <a:xfrm>
                  <a:off x="3867150" y="1585913"/>
                  <a:ext cx="1458913" cy="557213"/>
                </a:xfrm>
                <a:custGeom>
                  <a:avLst/>
                  <a:gdLst>
                    <a:gd name="T0" fmla="*/ 2560 w 2560"/>
                    <a:gd name="T1" fmla="*/ 236 h 975"/>
                    <a:gd name="T2" fmla="*/ 2560 w 2560"/>
                    <a:gd name="T3" fmla="*/ 236 h 975"/>
                    <a:gd name="T4" fmla="*/ 2152 w 2560"/>
                    <a:gd name="T5" fmla="*/ 0 h 975"/>
                    <a:gd name="T6" fmla="*/ 1591 w 2560"/>
                    <a:gd name="T7" fmla="*/ 454 h 975"/>
                    <a:gd name="T8" fmla="*/ 1280 w 2560"/>
                    <a:gd name="T9" fmla="*/ 504 h 975"/>
                    <a:gd name="T10" fmla="*/ 408 w 2560"/>
                    <a:gd name="T11" fmla="*/ 0 h 975"/>
                    <a:gd name="T12" fmla="*/ 0 w 2560"/>
                    <a:gd name="T13" fmla="*/ 236 h 975"/>
                    <a:gd name="T14" fmla="*/ 1280 w 2560"/>
                    <a:gd name="T15" fmla="*/ 975 h 975"/>
                    <a:gd name="T16" fmla="*/ 1737 w 2560"/>
                    <a:gd name="T17" fmla="*/ 903 h 975"/>
                    <a:gd name="T18" fmla="*/ 2560 w 2560"/>
                    <a:gd name="T19" fmla="*/ 236 h 975"/>
                    <a:gd name="T20" fmla="*/ 2560 w 2560"/>
                    <a:gd name="T21" fmla="*/ 236 h 975"/>
                    <a:gd name="T22" fmla="*/ 2560 w 2560"/>
                    <a:gd name="T23" fmla="*/ 236 h 975"/>
                    <a:gd name="T24" fmla="*/ 2560 w 2560"/>
                    <a:gd name="T25" fmla="*/ 236 h 9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560" h="975">
                      <a:moveTo>
                        <a:pt x="2560" y="236"/>
                      </a:moveTo>
                      <a:lnTo>
                        <a:pt x="2560" y="236"/>
                      </a:lnTo>
                      <a:lnTo>
                        <a:pt x="2152" y="0"/>
                      </a:lnTo>
                      <a:cubicBezTo>
                        <a:pt x="2028" y="213"/>
                        <a:pt x="1829" y="377"/>
                        <a:pt x="1591" y="454"/>
                      </a:cubicBezTo>
                      <a:cubicBezTo>
                        <a:pt x="1493" y="486"/>
                        <a:pt x="1388" y="504"/>
                        <a:pt x="1280" y="504"/>
                      </a:cubicBezTo>
                      <a:cubicBezTo>
                        <a:pt x="907" y="504"/>
                        <a:pt x="582" y="301"/>
                        <a:pt x="408" y="0"/>
                      </a:cubicBezTo>
                      <a:lnTo>
                        <a:pt x="0" y="236"/>
                      </a:lnTo>
                      <a:cubicBezTo>
                        <a:pt x="255" y="678"/>
                        <a:pt x="733" y="975"/>
                        <a:pt x="1280" y="975"/>
                      </a:cubicBezTo>
                      <a:cubicBezTo>
                        <a:pt x="1439" y="975"/>
                        <a:pt x="1593" y="950"/>
                        <a:pt x="1737" y="903"/>
                      </a:cubicBezTo>
                      <a:cubicBezTo>
                        <a:pt x="2086" y="789"/>
                        <a:pt x="2379" y="549"/>
                        <a:pt x="2560" y="236"/>
                      </a:cubicBezTo>
                      <a:lnTo>
                        <a:pt x="2560" y="236"/>
                      </a:lnTo>
                      <a:lnTo>
                        <a:pt x="2560" y="236"/>
                      </a:lnTo>
                      <a:lnTo>
                        <a:pt x="2560" y="236"/>
                      </a:lnTo>
                      <a:close/>
                    </a:path>
                  </a:pathLst>
                </a:custGeom>
                <a:noFill/>
                <a:ln w="14288" cap="flat">
                  <a:solidFill>
                    <a:schemeClr val="accent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1200"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84" name="Freeform 83"/>
                <p:cNvSpPr>
                  <a:spLocks/>
                </p:cNvSpPr>
                <p:nvPr/>
              </p:nvSpPr>
              <p:spPr bwMode="auto">
                <a:xfrm>
                  <a:off x="3754438" y="457200"/>
                  <a:ext cx="842963" cy="1263650"/>
                </a:xfrm>
                <a:custGeom>
                  <a:avLst/>
                  <a:gdLst>
                    <a:gd name="T0" fmla="*/ 471 w 1478"/>
                    <a:gd name="T1" fmla="*/ 1478 h 2217"/>
                    <a:gd name="T2" fmla="*/ 471 w 1478"/>
                    <a:gd name="T3" fmla="*/ 1478 h 2217"/>
                    <a:gd name="T4" fmla="*/ 886 w 1478"/>
                    <a:gd name="T5" fmla="*/ 664 h 2217"/>
                    <a:gd name="T6" fmla="*/ 1478 w 1478"/>
                    <a:gd name="T7" fmla="*/ 472 h 2217"/>
                    <a:gd name="T8" fmla="*/ 1478 w 1478"/>
                    <a:gd name="T9" fmla="*/ 472 h 2217"/>
                    <a:gd name="T10" fmla="*/ 1478 w 1478"/>
                    <a:gd name="T11" fmla="*/ 472 h 2217"/>
                    <a:gd name="T12" fmla="*/ 1478 w 1478"/>
                    <a:gd name="T13" fmla="*/ 0 h 2217"/>
                    <a:gd name="T14" fmla="*/ 1478 w 1478"/>
                    <a:gd name="T15" fmla="*/ 0 h 2217"/>
                    <a:gd name="T16" fmla="*/ 1478 w 1478"/>
                    <a:gd name="T17" fmla="*/ 0 h 2217"/>
                    <a:gd name="T18" fmla="*/ 609 w 1478"/>
                    <a:gd name="T19" fmla="*/ 283 h 2217"/>
                    <a:gd name="T20" fmla="*/ 0 w 1478"/>
                    <a:gd name="T21" fmla="*/ 1478 h 2217"/>
                    <a:gd name="T22" fmla="*/ 198 w 1478"/>
                    <a:gd name="T23" fmla="*/ 2217 h 2217"/>
                    <a:gd name="T24" fmla="*/ 606 w 1478"/>
                    <a:gd name="T25" fmla="*/ 1981 h 2217"/>
                    <a:gd name="T26" fmla="*/ 471 w 1478"/>
                    <a:gd name="T27" fmla="*/ 1478 h 2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78" h="2217">
                      <a:moveTo>
                        <a:pt x="471" y="1478"/>
                      </a:moveTo>
                      <a:lnTo>
                        <a:pt x="471" y="1478"/>
                      </a:lnTo>
                      <a:cubicBezTo>
                        <a:pt x="471" y="1143"/>
                        <a:pt x="635" y="847"/>
                        <a:pt x="886" y="664"/>
                      </a:cubicBezTo>
                      <a:cubicBezTo>
                        <a:pt x="1052" y="543"/>
                        <a:pt x="1257" y="472"/>
                        <a:pt x="1478" y="472"/>
                      </a:cubicBezTo>
                      <a:lnTo>
                        <a:pt x="1478" y="472"/>
                      </a:lnTo>
                      <a:cubicBezTo>
                        <a:pt x="1478" y="472"/>
                        <a:pt x="1478" y="472"/>
                        <a:pt x="1478" y="472"/>
                      </a:cubicBezTo>
                      <a:lnTo>
                        <a:pt x="1478" y="0"/>
                      </a:lnTo>
                      <a:cubicBezTo>
                        <a:pt x="1478" y="0"/>
                        <a:pt x="1478" y="0"/>
                        <a:pt x="1478" y="0"/>
                      </a:cubicBezTo>
                      <a:lnTo>
                        <a:pt x="1478" y="0"/>
                      </a:lnTo>
                      <a:cubicBezTo>
                        <a:pt x="1153" y="0"/>
                        <a:pt x="853" y="105"/>
                        <a:pt x="609" y="283"/>
                      </a:cubicBezTo>
                      <a:cubicBezTo>
                        <a:pt x="240" y="551"/>
                        <a:pt x="0" y="987"/>
                        <a:pt x="0" y="1478"/>
                      </a:cubicBezTo>
                      <a:cubicBezTo>
                        <a:pt x="0" y="1747"/>
                        <a:pt x="72" y="2000"/>
                        <a:pt x="198" y="2217"/>
                      </a:cubicBezTo>
                      <a:lnTo>
                        <a:pt x="606" y="1981"/>
                      </a:lnTo>
                      <a:cubicBezTo>
                        <a:pt x="521" y="1833"/>
                        <a:pt x="471" y="1662"/>
                        <a:pt x="471" y="147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0">
                  <a:solidFill>
                    <a:schemeClr val="accent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1200"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85" name="Freeform 84"/>
                <p:cNvSpPr>
                  <a:spLocks/>
                </p:cNvSpPr>
                <p:nvPr/>
              </p:nvSpPr>
              <p:spPr bwMode="auto">
                <a:xfrm>
                  <a:off x="3754438" y="457200"/>
                  <a:ext cx="842963" cy="1263650"/>
                </a:xfrm>
                <a:custGeom>
                  <a:avLst/>
                  <a:gdLst>
                    <a:gd name="T0" fmla="*/ 471 w 1478"/>
                    <a:gd name="T1" fmla="*/ 1478 h 2217"/>
                    <a:gd name="T2" fmla="*/ 471 w 1478"/>
                    <a:gd name="T3" fmla="*/ 1478 h 2217"/>
                    <a:gd name="T4" fmla="*/ 886 w 1478"/>
                    <a:gd name="T5" fmla="*/ 664 h 2217"/>
                    <a:gd name="T6" fmla="*/ 1478 w 1478"/>
                    <a:gd name="T7" fmla="*/ 472 h 2217"/>
                    <a:gd name="T8" fmla="*/ 1478 w 1478"/>
                    <a:gd name="T9" fmla="*/ 472 h 2217"/>
                    <a:gd name="T10" fmla="*/ 1478 w 1478"/>
                    <a:gd name="T11" fmla="*/ 472 h 2217"/>
                    <a:gd name="T12" fmla="*/ 1478 w 1478"/>
                    <a:gd name="T13" fmla="*/ 0 h 2217"/>
                    <a:gd name="T14" fmla="*/ 1478 w 1478"/>
                    <a:gd name="T15" fmla="*/ 0 h 2217"/>
                    <a:gd name="T16" fmla="*/ 1478 w 1478"/>
                    <a:gd name="T17" fmla="*/ 0 h 2217"/>
                    <a:gd name="T18" fmla="*/ 609 w 1478"/>
                    <a:gd name="T19" fmla="*/ 283 h 2217"/>
                    <a:gd name="T20" fmla="*/ 0 w 1478"/>
                    <a:gd name="T21" fmla="*/ 1478 h 2217"/>
                    <a:gd name="T22" fmla="*/ 198 w 1478"/>
                    <a:gd name="T23" fmla="*/ 2217 h 2217"/>
                    <a:gd name="T24" fmla="*/ 606 w 1478"/>
                    <a:gd name="T25" fmla="*/ 1981 h 2217"/>
                    <a:gd name="T26" fmla="*/ 471 w 1478"/>
                    <a:gd name="T27" fmla="*/ 1478 h 2217"/>
                    <a:gd name="T28" fmla="*/ 471 w 1478"/>
                    <a:gd name="T29" fmla="*/ 1478 h 2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78" h="2217">
                      <a:moveTo>
                        <a:pt x="471" y="1478"/>
                      </a:moveTo>
                      <a:lnTo>
                        <a:pt x="471" y="1478"/>
                      </a:lnTo>
                      <a:cubicBezTo>
                        <a:pt x="471" y="1143"/>
                        <a:pt x="635" y="847"/>
                        <a:pt x="886" y="664"/>
                      </a:cubicBezTo>
                      <a:cubicBezTo>
                        <a:pt x="1052" y="543"/>
                        <a:pt x="1257" y="472"/>
                        <a:pt x="1478" y="472"/>
                      </a:cubicBezTo>
                      <a:lnTo>
                        <a:pt x="1478" y="472"/>
                      </a:lnTo>
                      <a:cubicBezTo>
                        <a:pt x="1478" y="472"/>
                        <a:pt x="1478" y="472"/>
                        <a:pt x="1478" y="472"/>
                      </a:cubicBezTo>
                      <a:lnTo>
                        <a:pt x="1478" y="0"/>
                      </a:lnTo>
                      <a:cubicBezTo>
                        <a:pt x="1478" y="0"/>
                        <a:pt x="1478" y="0"/>
                        <a:pt x="1478" y="0"/>
                      </a:cubicBezTo>
                      <a:lnTo>
                        <a:pt x="1478" y="0"/>
                      </a:lnTo>
                      <a:cubicBezTo>
                        <a:pt x="1153" y="0"/>
                        <a:pt x="853" y="105"/>
                        <a:pt x="609" y="283"/>
                      </a:cubicBezTo>
                      <a:cubicBezTo>
                        <a:pt x="240" y="551"/>
                        <a:pt x="0" y="987"/>
                        <a:pt x="0" y="1478"/>
                      </a:cubicBezTo>
                      <a:cubicBezTo>
                        <a:pt x="0" y="1747"/>
                        <a:pt x="72" y="2000"/>
                        <a:pt x="198" y="2217"/>
                      </a:cubicBezTo>
                      <a:lnTo>
                        <a:pt x="606" y="1981"/>
                      </a:lnTo>
                      <a:cubicBezTo>
                        <a:pt x="521" y="1833"/>
                        <a:pt x="471" y="1662"/>
                        <a:pt x="471" y="1478"/>
                      </a:cubicBezTo>
                      <a:lnTo>
                        <a:pt x="471" y="1478"/>
                      </a:lnTo>
                      <a:close/>
                    </a:path>
                  </a:pathLst>
                </a:custGeom>
                <a:noFill/>
                <a:ln w="14288" cap="flat">
                  <a:solidFill>
                    <a:schemeClr val="accent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1200"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6694844" y="2409459"/>
              <a:ext cx="568455" cy="568991"/>
              <a:chOff x="7831025" y="1421632"/>
              <a:chExt cx="1376276" cy="1377574"/>
            </a:xfrm>
          </p:grpSpPr>
          <p:grpSp>
            <p:nvGrpSpPr>
              <p:cNvPr id="74" name="Group 73"/>
              <p:cNvGrpSpPr/>
              <p:nvPr/>
            </p:nvGrpSpPr>
            <p:grpSpPr>
              <a:xfrm>
                <a:off x="7831025" y="1421632"/>
                <a:ext cx="1376276" cy="1377574"/>
                <a:chOff x="3754438" y="457200"/>
                <a:chExt cx="1684337" cy="1685926"/>
              </a:xfrm>
            </p:grpSpPr>
            <p:sp>
              <p:nvSpPr>
                <p:cNvPr id="76" name="Freeform 38"/>
                <p:cNvSpPr>
                  <a:spLocks/>
                </p:cNvSpPr>
                <p:nvPr/>
              </p:nvSpPr>
              <p:spPr bwMode="auto">
                <a:xfrm>
                  <a:off x="4597400" y="457200"/>
                  <a:ext cx="841375" cy="1263650"/>
                </a:xfrm>
                <a:custGeom>
                  <a:avLst/>
                  <a:gdLst>
                    <a:gd name="T0" fmla="*/ 1006 w 1478"/>
                    <a:gd name="T1" fmla="*/ 1478 h 2217"/>
                    <a:gd name="T2" fmla="*/ 1006 w 1478"/>
                    <a:gd name="T3" fmla="*/ 1478 h 2217"/>
                    <a:gd name="T4" fmla="*/ 872 w 1478"/>
                    <a:gd name="T5" fmla="*/ 1981 h 2217"/>
                    <a:gd name="T6" fmla="*/ 1280 w 1478"/>
                    <a:gd name="T7" fmla="*/ 2217 h 2217"/>
                    <a:gd name="T8" fmla="*/ 1478 w 1478"/>
                    <a:gd name="T9" fmla="*/ 1478 h 2217"/>
                    <a:gd name="T10" fmla="*/ 0 w 1478"/>
                    <a:gd name="T11" fmla="*/ 0 h 2217"/>
                    <a:gd name="T12" fmla="*/ 0 w 1478"/>
                    <a:gd name="T13" fmla="*/ 472 h 2217"/>
                    <a:gd name="T14" fmla="*/ 1006 w 1478"/>
                    <a:gd name="T15" fmla="*/ 1478 h 2217"/>
                    <a:gd name="T16" fmla="*/ 1006 w 1478"/>
                    <a:gd name="T17" fmla="*/ 1478 h 2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78" h="2217">
                      <a:moveTo>
                        <a:pt x="1006" y="1478"/>
                      </a:moveTo>
                      <a:lnTo>
                        <a:pt x="1006" y="1478"/>
                      </a:lnTo>
                      <a:cubicBezTo>
                        <a:pt x="1006" y="1662"/>
                        <a:pt x="957" y="1833"/>
                        <a:pt x="872" y="1981"/>
                      </a:cubicBezTo>
                      <a:lnTo>
                        <a:pt x="1280" y="2217"/>
                      </a:lnTo>
                      <a:cubicBezTo>
                        <a:pt x="1406" y="2000"/>
                        <a:pt x="1478" y="1747"/>
                        <a:pt x="1478" y="1478"/>
                      </a:cubicBezTo>
                      <a:cubicBezTo>
                        <a:pt x="1478" y="662"/>
                        <a:pt x="816" y="0"/>
                        <a:pt x="0" y="0"/>
                      </a:cubicBezTo>
                      <a:lnTo>
                        <a:pt x="0" y="472"/>
                      </a:lnTo>
                      <a:cubicBezTo>
                        <a:pt x="556" y="472"/>
                        <a:pt x="1006" y="922"/>
                        <a:pt x="1006" y="1478"/>
                      </a:cubicBezTo>
                      <a:lnTo>
                        <a:pt x="1006" y="1478"/>
                      </a:lnTo>
                      <a:close/>
                    </a:path>
                  </a:pathLst>
                </a:custGeom>
                <a:noFill/>
                <a:ln w="14288" cap="flat">
                  <a:solidFill>
                    <a:schemeClr val="accent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1200"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77" name="Freeform 39"/>
                <p:cNvSpPr>
                  <a:spLocks/>
                </p:cNvSpPr>
                <p:nvPr/>
              </p:nvSpPr>
              <p:spPr bwMode="auto">
                <a:xfrm>
                  <a:off x="3867150" y="1585913"/>
                  <a:ext cx="1458913" cy="557213"/>
                </a:xfrm>
                <a:custGeom>
                  <a:avLst/>
                  <a:gdLst>
                    <a:gd name="T0" fmla="*/ 2560 w 2560"/>
                    <a:gd name="T1" fmla="*/ 236 h 975"/>
                    <a:gd name="T2" fmla="*/ 2560 w 2560"/>
                    <a:gd name="T3" fmla="*/ 236 h 975"/>
                    <a:gd name="T4" fmla="*/ 2152 w 2560"/>
                    <a:gd name="T5" fmla="*/ 0 h 975"/>
                    <a:gd name="T6" fmla="*/ 1591 w 2560"/>
                    <a:gd name="T7" fmla="*/ 454 h 975"/>
                    <a:gd name="T8" fmla="*/ 1280 w 2560"/>
                    <a:gd name="T9" fmla="*/ 504 h 975"/>
                    <a:gd name="T10" fmla="*/ 408 w 2560"/>
                    <a:gd name="T11" fmla="*/ 0 h 975"/>
                    <a:gd name="T12" fmla="*/ 0 w 2560"/>
                    <a:gd name="T13" fmla="*/ 236 h 975"/>
                    <a:gd name="T14" fmla="*/ 1280 w 2560"/>
                    <a:gd name="T15" fmla="*/ 975 h 975"/>
                    <a:gd name="T16" fmla="*/ 1737 w 2560"/>
                    <a:gd name="T17" fmla="*/ 903 h 975"/>
                    <a:gd name="T18" fmla="*/ 2560 w 2560"/>
                    <a:gd name="T19" fmla="*/ 236 h 975"/>
                    <a:gd name="T20" fmla="*/ 2560 w 2560"/>
                    <a:gd name="T21" fmla="*/ 236 h 975"/>
                    <a:gd name="T22" fmla="*/ 2560 w 2560"/>
                    <a:gd name="T23" fmla="*/ 236 h 975"/>
                    <a:gd name="T24" fmla="*/ 2560 w 2560"/>
                    <a:gd name="T25" fmla="*/ 236 h 9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560" h="975">
                      <a:moveTo>
                        <a:pt x="2560" y="236"/>
                      </a:moveTo>
                      <a:lnTo>
                        <a:pt x="2560" y="236"/>
                      </a:lnTo>
                      <a:lnTo>
                        <a:pt x="2152" y="0"/>
                      </a:lnTo>
                      <a:cubicBezTo>
                        <a:pt x="2028" y="213"/>
                        <a:pt x="1829" y="377"/>
                        <a:pt x="1591" y="454"/>
                      </a:cubicBezTo>
                      <a:cubicBezTo>
                        <a:pt x="1493" y="486"/>
                        <a:pt x="1388" y="504"/>
                        <a:pt x="1280" y="504"/>
                      </a:cubicBezTo>
                      <a:cubicBezTo>
                        <a:pt x="907" y="504"/>
                        <a:pt x="582" y="301"/>
                        <a:pt x="408" y="0"/>
                      </a:cubicBezTo>
                      <a:lnTo>
                        <a:pt x="0" y="236"/>
                      </a:lnTo>
                      <a:cubicBezTo>
                        <a:pt x="255" y="678"/>
                        <a:pt x="733" y="975"/>
                        <a:pt x="1280" y="975"/>
                      </a:cubicBezTo>
                      <a:cubicBezTo>
                        <a:pt x="1439" y="975"/>
                        <a:pt x="1593" y="950"/>
                        <a:pt x="1737" y="903"/>
                      </a:cubicBezTo>
                      <a:cubicBezTo>
                        <a:pt x="2086" y="789"/>
                        <a:pt x="2379" y="549"/>
                        <a:pt x="2560" y="236"/>
                      </a:cubicBezTo>
                      <a:lnTo>
                        <a:pt x="2560" y="236"/>
                      </a:lnTo>
                      <a:lnTo>
                        <a:pt x="2560" y="236"/>
                      </a:lnTo>
                      <a:lnTo>
                        <a:pt x="2560" y="236"/>
                      </a:lnTo>
                      <a:close/>
                    </a:path>
                  </a:pathLst>
                </a:custGeom>
                <a:noFill/>
                <a:ln w="14288" cap="flat">
                  <a:solidFill>
                    <a:schemeClr val="accent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1200"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78" name="Freeform 40"/>
                <p:cNvSpPr>
                  <a:spLocks/>
                </p:cNvSpPr>
                <p:nvPr/>
              </p:nvSpPr>
              <p:spPr bwMode="auto">
                <a:xfrm>
                  <a:off x="3754438" y="457200"/>
                  <a:ext cx="842963" cy="1263650"/>
                </a:xfrm>
                <a:custGeom>
                  <a:avLst/>
                  <a:gdLst>
                    <a:gd name="T0" fmla="*/ 471 w 1478"/>
                    <a:gd name="T1" fmla="*/ 1478 h 2217"/>
                    <a:gd name="T2" fmla="*/ 471 w 1478"/>
                    <a:gd name="T3" fmla="*/ 1478 h 2217"/>
                    <a:gd name="T4" fmla="*/ 886 w 1478"/>
                    <a:gd name="T5" fmla="*/ 664 h 2217"/>
                    <a:gd name="T6" fmla="*/ 1478 w 1478"/>
                    <a:gd name="T7" fmla="*/ 472 h 2217"/>
                    <a:gd name="T8" fmla="*/ 1478 w 1478"/>
                    <a:gd name="T9" fmla="*/ 472 h 2217"/>
                    <a:gd name="T10" fmla="*/ 1478 w 1478"/>
                    <a:gd name="T11" fmla="*/ 472 h 2217"/>
                    <a:gd name="T12" fmla="*/ 1478 w 1478"/>
                    <a:gd name="T13" fmla="*/ 0 h 2217"/>
                    <a:gd name="T14" fmla="*/ 1478 w 1478"/>
                    <a:gd name="T15" fmla="*/ 0 h 2217"/>
                    <a:gd name="T16" fmla="*/ 1478 w 1478"/>
                    <a:gd name="T17" fmla="*/ 0 h 2217"/>
                    <a:gd name="T18" fmla="*/ 609 w 1478"/>
                    <a:gd name="T19" fmla="*/ 283 h 2217"/>
                    <a:gd name="T20" fmla="*/ 0 w 1478"/>
                    <a:gd name="T21" fmla="*/ 1478 h 2217"/>
                    <a:gd name="T22" fmla="*/ 198 w 1478"/>
                    <a:gd name="T23" fmla="*/ 2217 h 2217"/>
                    <a:gd name="T24" fmla="*/ 606 w 1478"/>
                    <a:gd name="T25" fmla="*/ 1981 h 2217"/>
                    <a:gd name="T26" fmla="*/ 471 w 1478"/>
                    <a:gd name="T27" fmla="*/ 1478 h 2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78" h="2217">
                      <a:moveTo>
                        <a:pt x="471" y="1478"/>
                      </a:moveTo>
                      <a:lnTo>
                        <a:pt x="471" y="1478"/>
                      </a:lnTo>
                      <a:cubicBezTo>
                        <a:pt x="471" y="1143"/>
                        <a:pt x="635" y="847"/>
                        <a:pt x="886" y="664"/>
                      </a:cubicBezTo>
                      <a:cubicBezTo>
                        <a:pt x="1052" y="543"/>
                        <a:pt x="1257" y="472"/>
                        <a:pt x="1478" y="472"/>
                      </a:cubicBezTo>
                      <a:lnTo>
                        <a:pt x="1478" y="472"/>
                      </a:lnTo>
                      <a:cubicBezTo>
                        <a:pt x="1478" y="472"/>
                        <a:pt x="1478" y="472"/>
                        <a:pt x="1478" y="472"/>
                      </a:cubicBezTo>
                      <a:lnTo>
                        <a:pt x="1478" y="0"/>
                      </a:lnTo>
                      <a:cubicBezTo>
                        <a:pt x="1478" y="0"/>
                        <a:pt x="1478" y="0"/>
                        <a:pt x="1478" y="0"/>
                      </a:cubicBezTo>
                      <a:lnTo>
                        <a:pt x="1478" y="0"/>
                      </a:lnTo>
                      <a:cubicBezTo>
                        <a:pt x="1153" y="0"/>
                        <a:pt x="853" y="105"/>
                        <a:pt x="609" y="283"/>
                      </a:cubicBezTo>
                      <a:cubicBezTo>
                        <a:pt x="240" y="551"/>
                        <a:pt x="0" y="987"/>
                        <a:pt x="0" y="1478"/>
                      </a:cubicBezTo>
                      <a:cubicBezTo>
                        <a:pt x="0" y="1747"/>
                        <a:pt x="72" y="2000"/>
                        <a:pt x="198" y="2217"/>
                      </a:cubicBezTo>
                      <a:lnTo>
                        <a:pt x="606" y="1981"/>
                      </a:lnTo>
                      <a:cubicBezTo>
                        <a:pt x="521" y="1833"/>
                        <a:pt x="471" y="1662"/>
                        <a:pt x="471" y="147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0">
                  <a:solidFill>
                    <a:schemeClr val="accent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1200"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79" name="Freeform 41"/>
                <p:cNvSpPr>
                  <a:spLocks/>
                </p:cNvSpPr>
                <p:nvPr/>
              </p:nvSpPr>
              <p:spPr bwMode="auto">
                <a:xfrm>
                  <a:off x="3754438" y="457200"/>
                  <a:ext cx="842963" cy="1263650"/>
                </a:xfrm>
                <a:custGeom>
                  <a:avLst/>
                  <a:gdLst>
                    <a:gd name="T0" fmla="*/ 471 w 1478"/>
                    <a:gd name="T1" fmla="*/ 1478 h 2217"/>
                    <a:gd name="T2" fmla="*/ 471 w 1478"/>
                    <a:gd name="T3" fmla="*/ 1478 h 2217"/>
                    <a:gd name="T4" fmla="*/ 886 w 1478"/>
                    <a:gd name="T5" fmla="*/ 664 h 2217"/>
                    <a:gd name="T6" fmla="*/ 1478 w 1478"/>
                    <a:gd name="T7" fmla="*/ 472 h 2217"/>
                    <a:gd name="T8" fmla="*/ 1478 w 1478"/>
                    <a:gd name="T9" fmla="*/ 472 h 2217"/>
                    <a:gd name="T10" fmla="*/ 1478 w 1478"/>
                    <a:gd name="T11" fmla="*/ 472 h 2217"/>
                    <a:gd name="T12" fmla="*/ 1478 w 1478"/>
                    <a:gd name="T13" fmla="*/ 0 h 2217"/>
                    <a:gd name="T14" fmla="*/ 1478 w 1478"/>
                    <a:gd name="T15" fmla="*/ 0 h 2217"/>
                    <a:gd name="T16" fmla="*/ 1478 w 1478"/>
                    <a:gd name="T17" fmla="*/ 0 h 2217"/>
                    <a:gd name="T18" fmla="*/ 609 w 1478"/>
                    <a:gd name="T19" fmla="*/ 283 h 2217"/>
                    <a:gd name="T20" fmla="*/ 0 w 1478"/>
                    <a:gd name="T21" fmla="*/ 1478 h 2217"/>
                    <a:gd name="T22" fmla="*/ 198 w 1478"/>
                    <a:gd name="T23" fmla="*/ 2217 h 2217"/>
                    <a:gd name="T24" fmla="*/ 606 w 1478"/>
                    <a:gd name="T25" fmla="*/ 1981 h 2217"/>
                    <a:gd name="T26" fmla="*/ 471 w 1478"/>
                    <a:gd name="T27" fmla="*/ 1478 h 2217"/>
                    <a:gd name="T28" fmla="*/ 471 w 1478"/>
                    <a:gd name="T29" fmla="*/ 1478 h 2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78" h="2217">
                      <a:moveTo>
                        <a:pt x="471" y="1478"/>
                      </a:moveTo>
                      <a:lnTo>
                        <a:pt x="471" y="1478"/>
                      </a:lnTo>
                      <a:cubicBezTo>
                        <a:pt x="471" y="1143"/>
                        <a:pt x="635" y="847"/>
                        <a:pt x="886" y="664"/>
                      </a:cubicBezTo>
                      <a:cubicBezTo>
                        <a:pt x="1052" y="543"/>
                        <a:pt x="1257" y="472"/>
                        <a:pt x="1478" y="472"/>
                      </a:cubicBezTo>
                      <a:lnTo>
                        <a:pt x="1478" y="472"/>
                      </a:lnTo>
                      <a:cubicBezTo>
                        <a:pt x="1478" y="472"/>
                        <a:pt x="1478" y="472"/>
                        <a:pt x="1478" y="472"/>
                      </a:cubicBezTo>
                      <a:lnTo>
                        <a:pt x="1478" y="0"/>
                      </a:lnTo>
                      <a:cubicBezTo>
                        <a:pt x="1478" y="0"/>
                        <a:pt x="1478" y="0"/>
                        <a:pt x="1478" y="0"/>
                      </a:cubicBezTo>
                      <a:lnTo>
                        <a:pt x="1478" y="0"/>
                      </a:lnTo>
                      <a:cubicBezTo>
                        <a:pt x="1153" y="0"/>
                        <a:pt x="853" y="105"/>
                        <a:pt x="609" y="283"/>
                      </a:cubicBezTo>
                      <a:cubicBezTo>
                        <a:pt x="240" y="551"/>
                        <a:pt x="0" y="987"/>
                        <a:pt x="0" y="1478"/>
                      </a:cubicBezTo>
                      <a:cubicBezTo>
                        <a:pt x="0" y="1747"/>
                        <a:pt x="72" y="2000"/>
                        <a:pt x="198" y="2217"/>
                      </a:cubicBezTo>
                      <a:lnTo>
                        <a:pt x="606" y="1981"/>
                      </a:lnTo>
                      <a:cubicBezTo>
                        <a:pt x="521" y="1833"/>
                        <a:pt x="471" y="1662"/>
                        <a:pt x="471" y="1478"/>
                      </a:cubicBezTo>
                      <a:lnTo>
                        <a:pt x="471" y="1478"/>
                      </a:lnTo>
                      <a:close/>
                    </a:path>
                  </a:pathLst>
                </a:custGeom>
                <a:noFill/>
                <a:ln w="14288" cap="flat">
                  <a:solidFill>
                    <a:schemeClr val="accent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1200"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</p:grpSp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7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0"/>
                        </a14:imgEffect>
                        <a14:imgEffect>
                          <a14:brightnessContrast bright="53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54298" y="1840769"/>
                <a:ext cx="557564" cy="546283"/>
              </a:xfrm>
              <a:prstGeom prst="rect">
                <a:avLst/>
              </a:prstGeom>
            </p:spPr>
          </p:pic>
        </p:grpSp>
      </p:grpSp>
      <p:sp>
        <p:nvSpPr>
          <p:cNvPr id="2" name="TextBox 1"/>
          <p:cNvSpPr txBox="1"/>
          <p:nvPr/>
        </p:nvSpPr>
        <p:spPr>
          <a:xfrm>
            <a:off x="2332609" y="5739461"/>
            <a:ext cx="6748232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/>
            <a:r>
              <a:rPr lang="en-US" sz="1400" i="1" kern="1200" dirty="0">
                <a:solidFill>
                  <a:srgbClr val="002060"/>
                </a:solidFill>
                <a:sym typeface="Helvetica Light"/>
              </a:rPr>
              <a:t>and with v1.2: SPSS Modeler for Clickers and Visual Coders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1623878" y="5258020"/>
            <a:ext cx="89100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 hangingPunct="1">
              <a:spcBef>
                <a:spcPct val="0"/>
              </a:spcBef>
              <a:spcAft>
                <a:spcPct val="0"/>
              </a:spcAft>
              <a:buFont typeface="Wingdings" charset="2"/>
              <a:buChar char="Ø"/>
            </a:pPr>
            <a:r>
              <a:rPr lang="en-US" sz="1400" kern="1200" dirty="0">
                <a:solidFill>
                  <a:srgbClr val="002060"/>
                </a:solidFill>
                <a:latin typeface="Arial" charset="0"/>
                <a:ea typeface="ＭＳ Ｐゴシック" charset="0"/>
                <a:cs typeface="ＭＳ Ｐゴシック" charset="0"/>
              </a:rPr>
              <a:t>Use DSX </a:t>
            </a:r>
            <a:r>
              <a:rPr lang="en-US" sz="1400" i="1" kern="1200" dirty="0">
                <a:solidFill>
                  <a:srgbClr val="002060"/>
                </a:solidFill>
                <a:latin typeface="Arial" charset="0"/>
                <a:ea typeface="ＭＳ Ｐゴシック" charset="0"/>
                <a:cs typeface="ＭＳ Ｐゴシック" charset="0"/>
              </a:rPr>
              <a:t>wherever</a:t>
            </a:r>
            <a:r>
              <a:rPr lang="en-US" sz="1400" kern="1200" dirty="0">
                <a:solidFill>
                  <a:srgbClr val="002060"/>
                </a:solidFill>
                <a:latin typeface="Arial" charset="0"/>
                <a:ea typeface="ＭＳ Ｐゴシック" charset="0"/>
                <a:cs typeface="ＭＳ Ｐゴシック" charset="0"/>
              </a:rPr>
              <a:t> it makes sense for you (or where your data is) - and you can easily collaborate on the </a:t>
            </a:r>
            <a:r>
              <a:rPr lang="en-US" sz="1400" i="1" kern="1200" dirty="0">
                <a:solidFill>
                  <a:srgbClr val="002060"/>
                </a:solidFill>
                <a:latin typeface="Arial" charset="0"/>
                <a:ea typeface="ＭＳ Ｐゴシック" charset="0"/>
                <a:cs typeface="ＭＳ Ｐゴシック" charset="0"/>
              </a:rPr>
              <a:t>same</a:t>
            </a:r>
            <a:r>
              <a:rPr lang="en-US" sz="1400" kern="1200" dirty="0">
                <a:solidFill>
                  <a:srgbClr val="002060"/>
                </a:solidFill>
                <a:latin typeface="Arial" charset="0"/>
                <a:ea typeface="ＭＳ Ｐゴシック" charset="0"/>
                <a:cs typeface="ＭＳ Ｐゴシック" charset="0"/>
              </a:rPr>
              <a:t> project across these environments</a:t>
            </a:r>
          </a:p>
        </p:txBody>
      </p:sp>
    </p:spTree>
    <p:extLst>
      <p:ext uri="{BB962C8B-B14F-4D97-AF65-F5344CB8AC3E}">
        <p14:creationId xmlns:p14="http://schemas.microsoft.com/office/powerpoint/2010/main" val="64660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53484" y="128766"/>
            <a:ext cx="11394016" cy="501650"/>
          </a:xfrm>
        </p:spPr>
        <p:txBody>
          <a:bodyPr/>
          <a:lstStyle/>
          <a:p>
            <a:r>
              <a:rPr lang="en-US" sz="3200" b="1" i="1" dirty="0">
                <a:solidFill>
                  <a:schemeClr val="bg1"/>
                </a:solidFill>
              </a:rPr>
              <a:t>Key scenario: Governed</a:t>
            </a:r>
            <a:r>
              <a:rPr lang="en-US" sz="3200" b="1" dirty="0">
                <a:solidFill>
                  <a:schemeClr val="bg1"/>
                </a:solidFill>
              </a:rPr>
              <a:t> Enterprise Data Science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4790580" y="-1325104"/>
            <a:ext cx="65" cy="228909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375"/>
              </a:spcBef>
            </a:pPr>
            <a:endParaRPr lang="en-US" sz="1750" dirty="0" err="1"/>
          </a:p>
        </p:txBody>
      </p:sp>
      <p:grpSp>
        <p:nvGrpSpPr>
          <p:cNvPr id="73" name="Group 72"/>
          <p:cNvGrpSpPr/>
          <p:nvPr/>
        </p:nvGrpSpPr>
        <p:grpSpPr>
          <a:xfrm>
            <a:off x="7523813" y="1231005"/>
            <a:ext cx="796729" cy="577586"/>
            <a:chOff x="4130871" y="1160328"/>
            <a:chExt cx="1348033" cy="1112363"/>
          </a:xfrm>
        </p:grpSpPr>
        <p:sp>
          <p:nvSpPr>
            <p:cNvPr id="12" name="Rectangle 11"/>
            <p:cNvSpPr/>
            <p:nvPr/>
          </p:nvSpPr>
          <p:spPr>
            <a:xfrm>
              <a:off x="4130871" y="1160328"/>
              <a:ext cx="1348033" cy="1112363"/>
            </a:xfrm>
            <a:prstGeom prst="rect">
              <a:avLst/>
            </a:prstGeom>
            <a:solidFill>
              <a:srgbClr val="005188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hangingPunct="1"/>
              <a:endPara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" name="Group 6"/>
            <p:cNvGrpSpPr/>
            <p:nvPr/>
          </p:nvGrpSpPr>
          <p:grpSpPr>
            <a:xfrm>
              <a:off x="4302917" y="1374576"/>
              <a:ext cx="952370" cy="778778"/>
              <a:chOff x="-1" y="-1"/>
              <a:chExt cx="1376280" cy="1377577"/>
            </a:xfrm>
          </p:grpSpPr>
          <p:sp>
            <p:nvSpPr>
              <p:cNvPr id="14" name="Freeform 29"/>
              <p:cNvSpPr/>
              <p:nvPr/>
            </p:nvSpPr>
            <p:spPr>
              <a:xfrm>
                <a:off x="516265" y="612254"/>
                <a:ext cx="358017" cy="3709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16658"/>
                      <a:pt x="18055" y="12514"/>
                      <a:pt x="13273" y="11398"/>
                    </a:cubicBezTo>
                    <a:cubicBezTo>
                      <a:pt x="15417" y="10521"/>
                      <a:pt x="16901" y="8369"/>
                      <a:pt x="16901" y="5978"/>
                    </a:cubicBezTo>
                    <a:cubicBezTo>
                      <a:pt x="16901" y="2710"/>
                      <a:pt x="14180" y="0"/>
                      <a:pt x="10800" y="0"/>
                    </a:cubicBezTo>
                    <a:cubicBezTo>
                      <a:pt x="7337" y="0"/>
                      <a:pt x="4617" y="2710"/>
                      <a:pt x="4617" y="5978"/>
                    </a:cubicBezTo>
                    <a:cubicBezTo>
                      <a:pt x="4617" y="8369"/>
                      <a:pt x="6101" y="10521"/>
                      <a:pt x="8244" y="11398"/>
                    </a:cubicBezTo>
                    <a:cubicBezTo>
                      <a:pt x="3545" y="12514"/>
                      <a:pt x="0" y="16658"/>
                      <a:pt x="0" y="21600"/>
                    </a:cubicBezTo>
                  </a:path>
                </a:pathLst>
              </a:custGeom>
              <a:noFill/>
              <a:ln w="19050" cap="rnd">
                <a:solidFill>
                  <a:srgbClr val="C1E5F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hangingPunct="1"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sz="160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Freeform 30"/>
              <p:cNvSpPr/>
              <p:nvPr/>
            </p:nvSpPr>
            <p:spPr>
              <a:xfrm>
                <a:off x="869091" y="695273"/>
                <a:ext cx="114151" cy="1141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4886"/>
                      <a:pt x="16714" y="0"/>
                      <a:pt x="10800" y="0"/>
                    </a:cubicBezTo>
                    <a:cubicBezTo>
                      <a:pt x="4886" y="0"/>
                      <a:pt x="0" y="4886"/>
                      <a:pt x="0" y="10800"/>
                    </a:cubicBezTo>
                    <a:cubicBezTo>
                      <a:pt x="0" y="16714"/>
                      <a:pt x="4886" y="21600"/>
                      <a:pt x="10800" y="21600"/>
                    </a:cubicBezTo>
                    <a:cubicBezTo>
                      <a:pt x="16714" y="21600"/>
                      <a:pt x="21600" y="16714"/>
                      <a:pt x="21600" y="10800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C1E5F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hangingPunct="1"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sz="160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Freeform 31"/>
              <p:cNvSpPr/>
              <p:nvPr/>
            </p:nvSpPr>
            <p:spPr>
              <a:xfrm>
                <a:off x="636900" y="404710"/>
                <a:ext cx="115450" cy="1154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4886"/>
                      <a:pt x="16714" y="0"/>
                      <a:pt x="10800" y="0"/>
                    </a:cubicBezTo>
                    <a:cubicBezTo>
                      <a:pt x="4886" y="0"/>
                      <a:pt x="0" y="4886"/>
                      <a:pt x="0" y="10800"/>
                    </a:cubicBezTo>
                    <a:cubicBezTo>
                      <a:pt x="0" y="16714"/>
                      <a:pt x="4886" y="21600"/>
                      <a:pt x="10800" y="21600"/>
                    </a:cubicBezTo>
                    <a:cubicBezTo>
                      <a:pt x="16714" y="21600"/>
                      <a:pt x="21600" y="16714"/>
                      <a:pt x="21600" y="10800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C1E5F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hangingPunct="1"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sz="160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Freeform 32"/>
              <p:cNvSpPr/>
              <p:nvPr/>
            </p:nvSpPr>
            <p:spPr>
              <a:xfrm>
                <a:off x="429356" y="491620"/>
                <a:ext cx="115449" cy="114151"/>
              </a:xfrm>
              <a:prstGeom prst="rect">
                <a:avLst/>
              </a:prstGeom>
              <a:noFill/>
              <a:ln w="19050" cap="rnd">
                <a:solidFill>
                  <a:srgbClr val="C1E5F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hangingPunct="1"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sz="160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Freeform 33"/>
              <p:cNvSpPr/>
              <p:nvPr/>
            </p:nvSpPr>
            <p:spPr>
              <a:xfrm>
                <a:off x="847039" y="494214"/>
                <a:ext cx="111557" cy="1284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5285"/>
                    </a:moveTo>
                    <a:lnTo>
                      <a:pt x="10800" y="0"/>
                    </a:lnTo>
                    <a:lnTo>
                      <a:pt x="21600" y="5285"/>
                    </a:lnTo>
                    <a:lnTo>
                      <a:pt x="21600" y="16085"/>
                    </a:lnTo>
                    <a:lnTo>
                      <a:pt x="10800" y="21600"/>
                    </a:lnTo>
                    <a:lnTo>
                      <a:pt x="0" y="16085"/>
                    </a:lnTo>
                    <a:lnTo>
                      <a:pt x="0" y="5285"/>
                    </a:lnTo>
                    <a:close/>
                  </a:path>
                </a:pathLst>
              </a:custGeom>
              <a:noFill/>
              <a:ln w="19050" cap="rnd">
                <a:solidFill>
                  <a:srgbClr val="C1E5F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hangingPunct="1"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sz="160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Freeform 34"/>
              <p:cNvSpPr/>
              <p:nvPr/>
            </p:nvSpPr>
            <p:spPr>
              <a:xfrm>
                <a:off x="404710" y="687490"/>
                <a:ext cx="115449" cy="1154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noFill/>
              <a:ln w="19050" cap="rnd">
                <a:solidFill>
                  <a:srgbClr val="C1E5F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hangingPunct="1"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sz="160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Freeform 38"/>
              <p:cNvSpPr/>
              <p:nvPr/>
            </p:nvSpPr>
            <p:spPr>
              <a:xfrm>
                <a:off x="688786" y="-2"/>
                <a:ext cx="687494" cy="10325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702" y="14400"/>
                    </a:moveTo>
                    <a:cubicBezTo>
                      <a:pt x="14702" y="16193"/>
                      <a:pt x="13986" y="17859"/>
                      <a:pt x="12744" y="19301"/>
                    </a:cubicBezTo>
                    <a:lnTo>
                      <a:pt x="18706" y="21600"/>
                    </a:lnTo>
                    <a:cubicBezTo>
                      <a:pt x="20548" y="19486"/>
                      <a:pt x="21600" y="17021"/>
                      <a:pt x="21600" y="14400"/>
                    </a:cubicBezTo>
                    <a:cubicBezTo>
                      <a:pt x="21600" y="6450"/>
                      <a:pt x="11925" y="0"/>
                      <a:pt x="0" y="0"/>
                    </a:cubicBezTo>
                    <a:lnTo>
                      <a:pt x="0" y="4599"/>
                    </a:lnTo>
                    <a:cubicBezTo>
                      <a:pt x="8126" y="4599"/>
                      <a:pt x="14702" y="8983"/>
                      <a:pt x="14702" y="14400"/>
                    </a:cubicBezTo>
                    <a:close/>
                  </a:path>
                </a:pathLst>
              </a:custGeom>
              <a:noFill/>
              <a:ln w="14288" cap="flat">
                <a:solidFill>
                  <a:srgbClr val="C1E5F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hangingPunct="1"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sz="160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Freeform 39"/>
              <p:cNvSpPr/>
              <p:nvPr/>
            </p:nvSpPr>
            <p:spPr>
              <a:xfrm>
                <a:off x="92097" y="922274"/>
                <a:ext cx="1192084" cy="4553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5228"/>
                    </a:moveTo>
                    <a:lnTo>
                      <a:pt x="18157" y="0"/>
                    </a:lnTo>
                    <a:cubicBezTo>
                      <a:pt x="17111" y="4719"/>
                      <a:pt x="15432" y="8352"/>
                      <a:pt x="13424" y="10058"/>
                    </a:cubicBezTo>
                    <a:cubicBezTo>
                      <a:pt x="12597" y="10767"/>
                      <a:pt x="11711" y="11166"/>
                      <a:pt x="10800" y="11166"/>
                    </a:cubicBezTo>
                    <a:cubicBezTo>
                      <a:pt x="7653" y="11166"/>
                      <a:pt x="4911" y="6668"/>
                      <a:pt x="3442" y="0"/>
                    </a:cubicBezTo>
                    <a:lnTo>
                      <a:pt x="0" y="5228"/>
                    </a:lnTo>
                    <a:cubicBezTo>
                      <a:pt x="2152" y="15020"/>
                      <a:pt x="6185" y="21600"/>
                      <a:pt x="10800" y="21600"/>
                    </a:cubicBezTo>
                    <a:cubicBezTo>
                      <a:pt x="12142" y="21600"/>
                      <a:pt x="13441" y="21046"/>
                      <a:pt x="14656" y="20005"/>
                    </a:cubicBezTo>
                    <a:cubicBezTo>
                      <a:pt x="17601" y="17479"/>
                      <a:pt x="20073" y="12162"/>
                      <a:pt x="21600" y="5228"/>
                    </a:cubicBezTo>
                    <a:close/>
                  </a:path>
                </a:pathLst>
              </a:custGeom>
              <a:noFill/>
              <a:ln w="14288" cap="flat">
                <a:solidFill>
                  <a:srgbClr val="C1E5F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hangingPunct="1"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sz="160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Freeform 40"/>
              <p:cNvSpPr/>
              <p:nvPr/>
            </p:nvSpPr>
            <p:spPr>
              <a:xfrm>
                <a:off x="-2" y="-2"/>
                <a:ext cx="688792" cy="10325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83" y="14400"/>
                    </a:moveTo>
                    <a:cubicBezTo>
                      <a:pt x="6883" y="11136"/>
                      <a:pt x="9280" y="8252"/>
                      <a:pt x="12948" y="6469"/>
                    </a:cubicBezTo>
                    <a:cubicBezTo>
                      <a:pt x="15374" y="5290"/>
                      <a:pt x="18370" y="4599"/>
                      <a:pt x="21600" y="4599"/>
                    </a:cubicBezTo>
                    <a:cubicBezTo>
                      <a:pt x="21600" y="4599"/>
                      <a:pt x="21600" y="4599"/>
                      <a:pt x="21600" y="4599"/>
                    </a:cubicBezTo>
                    <a:lnTo>
                      <a:pt x="21600" y="0"/>
                    </a:ln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6850" y="0"/>
                      <a:pt x="12466" y="1023"/>
                      <a:pt x="8900" y="2757"/>
                    </a:cubicBezTo>
                    <a:cubicBezTo>
                      <a:pt x="3507" y="5368"/>
                      <a:pt x="0" y="9616"/>
                      <a:pt x="0" y="14400"/>
                    </a:cubicBezTo>
                    <a:cubicBezTo>
                      <a:pt x="0" y="17021"/>
                      <a:pt x="1052" y="19486"/>
                      <a:pt x="2894" y="21600"/>
                    </a:cubicBezTo>
                    <a:lnTo>
                      <a:pt x="8856" y="19301"/>
                    </a:lnTo>
                    <a:cubicBezTo>
                      <a:pt x="7614" y="17859"/>
                      <a:pt x="6883" y="16193"/>
                      <a:pt x="6883" y="14400"/>
                    </a:cubicBezTo>
                    <a:close/>
                  </a:path>
                </a:pathLst>
              </a:custGeom>
              <a:solidFill>
                <a:srgbClr val="C1E5F9"/>
              </a:solidFill>
              <a:ln w="3175" cap="flat">
                <a:solidFill>
                  <a:srgbClr val="C1E5F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hangingPunct="1"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sz="160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Freeform 41"/>
              <p:cNvSpPr/>
              <p:nvPr/>
            </p:nvSpPr>
            <p:spPr>
              <a:xfrm>
                <a:off x="-2" y="-2"/>
                <a:ext cx="688792" cy="10325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83" y="14400"/>
                    </a:moveTo>
                    <a:cubicBezTo>
                      <a:pt x="6883" y="11136"/>
                      <a:pt x="9280" y="8252"/>
                      <a:pt x="12948" y="6469"/>
                    </a:cubicBezTo>
                    <a:cubicBezTo>
                      <a:pt x="15374" y="5290"/>
                      <a:pt x="18370" y="4599"/>
                      <a:pt x="21600" y="4599"/>
                    </a:cubicBezTo>
                    <a:cubicBezTo>
                      <a:pt x="21600" y="4599"/>
                      <a:pt x="21600" y="4599"/>
                      <a:pt x="21600" y="4599"/>
                    </a:cubicBezTo>
                    <a:lnTo>
                      <a:pt x="21600" y="0"/>
                    </a:ln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6850" y="0"/>
                      <a:pt x="12466" y="1023"/>
                      <a:pt x="8900" y="2757"/>
                    </a:cubicBezTo>
                    <a:cubicBezTo>
                      <a:pt x="3507" y="5368"/>
                      <a:pt x="0" y="9616"/>
                      <a:pt x="0" y="14400"/>
                    </a:cubicBezTo>
                    <a:cubicBezTo>
                      <a:pt x="0" y="17021"/>
                      <a:pt x="1052" y="19486"/>
                      <a:pt x="2894" y="21600"/>
                    </a:cubicBezTo>
                    <a:lnTo>
                      <a:pt x="8856" y="19301"/>
                    </a:lnTo>
                    <a:cubicBezTo>
                      <a:pt x="7614" y="17859"/>
                      <a:pt x="6883" y="16193"/>
                      <a:pt x="6883" y="14400"/>
                    </a:cubicBezTo>
                    <a:close/>
                  </a:path>
                </a:pathLst>
              </a:custGeom>
              <a:noFill/>
              <a:ln w="14288" cap="flat">
                <a:solidFill>
                  <a:srgbClr val="C1E5F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hangingPunct="1"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sz="160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4" name="TextBox 23"/>
          <p:cNvSpPr txBox="1"/>
          <p:nvPr/>
        </p:nvSpPr>
        <p:spPr>
          <a:xfrm>
            <a:off x="7322725" y="926789"/>
            <a:ext cx="1104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-30" dirty="0">
                <a:latin typeface="IBM Plex Sans" pitchFamily="34" charset="0"/>
                <a:cs typeface="Arial"/>
              </a:rPr>
              <a:t>Data Engineer</a:t>
            </a:r>
            <a:endParaRPr lang="en-US" sz="1600" spc="-30" dirty="0">
              <a:latin typeface="IBM Plex Sans" pitchFamily="34" charset="0"/>
              <a:cs typeface="Arial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10579790" y="4122022"/>
            <a:ext cx="939608" cy="708816"/>
            <a:chOff x="208472" y="4226635"/>
            <a:chExt cx="1348033" cy="1121791"/>
          </a:xfrm>
        </p:grpSpPr>
        <p:sp>
          <p:nvSpPr>
            <p:cNvPr id="11" name="Rectangle 10"/>
            <p:cNvSpPr/>
            <p:nvPr/>
          </p:nvSpPr>
          <p:spPr>
            <a:xfrm>
              <a:off x="208472" y="4226635"/>
              <a:ext cx="1348033" cy="1121791"/>
            </a:xfrm>
            <a:prstGeom prst="rect">
              <a:avLst/>
            </a:prstGeom>
            <a:solidFill>
              <a:srgbClr val="007BCF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hangingPunct="1"/>
              <a:endPara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391211" y="4297828"/>
              <a:ext cx="990961" cy="825500"/>
              <a:chOff x="-2" y="0"/>
              <a:chExt cx="1376281" cy="1377575"/>
            </a:xfrm>
          </p:grpSpPr>
          <p:sp>
            <p:nvSpPr>
              <p:cNvPr id="26" name="Freeform 25"/>
              <p:cNvSpPr/>
              <p:nvPr/>
            </p:nvSpPr>
            <p:spPr>
              <a:xfrm>
                <a:off x="439734" y="415088"/>
                <a:ext cx="242569" cy="2503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16625"/>
                      <a:pt x="17979" y="12499"/>
                      <a:pt x="13235" y="11407"/>
                    </a:cubicBezTo>
                    <a:cubicBezTo>
                      <a:pt x="15482" y="10436"/>
                      <a:pt x="16980" y="8373"/>
                      <a:pt x="16980" y="5946"/>
                    </a:cubicBezTo>
                    <a:cubicBezTo>
                      <a:pt x="16980" y="2670"/>
                      <a:pt x="14234" y="0"/>
                      <a:pt x="10862" y="0"/>
                    </a:cubicBezTo>
                    <a:cubicBezTo>
                      <a:pt x="7366" y="0"/>
                      <a:pt x="4620" y="2670"/>
                      <a:pt x="4620" y="5946"/>
                    </a:cubicBezTo>
                    <a:cubicBezTo>
                      <a:pt x="4620" y="8373"/>
                      <a:pt x="6118" y="10436"/>
                      <a:pt x="8365" y="11407"/>
                    </a:cubicBezTo>
                    <a:cubicBezTo>
                      <a:pt x="3621" y="12499"/>
                      <a:pt x="0" y="16625"/>
                      <a:pt x="0" y="21600"/>
                    </a:cubicBezTo>
                  </a:path>
                </a:pathLst>
              </a:custGeom>
              <a:noFill/>
              <a:ln w="22225" cap="rnd">
                <a:solidFill>
                  <a:srgbClr val="C1E5F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hangingPunct="1"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sz="160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Freeform 26"/>
              <p:cNvSpPr/>
              <p:nvPr/>
            </p:nvSpPr>
            <p:spPr>
              <a:xfrm>
                <a:off x="439734" y="665438"/>
                <a:ext cx="242569" cy="3035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900"/>
                    </a:moveTo>
                    <a:lnTo>
                      <a:pt x="9239" y="13900"/>
                    </a:lnTo>
                    <a:lnTo>
                      <a:pt x="9239" y="16300"/>
                    </a:lnTo>
                    <a:cubicBezTo>
                      <a:pt x="10113" y="16900"/>
                      <a:pt x="10738" y="17700"/>
                      <a:pt x="10738" y="18700"/>
                    </a:cubicBezTo>
                    <a:cubicBezTo>
                      <a:pt x="10738" y="20300"/>
                      <a:pt x="9114" y="21600"/>
                      <a:pt x="7117" y="21600"/>
                    </a:cubicBezTo>
                    <a:cubicBezTo>
                      <a:pt x="5119" y="21600"/>
                      <a:pt x="3496" y="20300"/>
                      <a:pt x="3496" y="18700"/>
                    </a:cubicBezTo>
                    <a:cubicBezTo>
                      <a:pt x="3496" y="17600"/>
                      <a:pt x="4370" y="16600"/>
                      <a:pt x="5494" y="16200"/>
                    </a:cubicBezTo>
                    <a:lnTo>
                      <a:pt x="5494" y="13900"/>
                    </a:lnTo>
                    <a:lnTo>
                      <a:pt x="0" y="13900"/>
                    </a:lnTo>
                    <a:lnTo>
                      <a:pt x="0" y="0"/>
                    </a:lnTo>
                  </a:path>
                </a:pathLst>
              </a:custGeom>
              <a:noFill/>
              <a:ln w="22225" cap="rnd">
                <a:solidFill>
                  <a:srgbClr val="C1E5F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hangingPunct="1"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sz="160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Freeform 27"/>
              <p:cNvSpPr/>
              <p:nvPr/>
            </p:nvSpPr>
            <p:spPr>
              <a:xfrm>
                <a:off x="574637" y="415088"/>
                <a:ext cx="456599" cy="4462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455" y="21600"/>
                    </a:moveTo>
                    <a:lnTo>
                      <a:pt x="8455" y="19897"/>
                    </a:lnTo>
                    <a:cubicBezTo>
                      <a:pt x="7927" y="19556"/>
                      <a:pt x="7596" y="18943"/>
                      <a:pt x="7596" y="18261"/>
                    </a:cubicBezTo>
                    <a:cubicBezTo>
                      <a:pt x="7596" y="17171"/>
                      <a:pt x="8455" y="16285"/>
                      <a:pt x="9512" y="16285"/>
                    </a:cubicBezTo>
                    <a:cubicBezTo>
                      <a:pt x="10569" y="16285"/>
                      <a:pt x="11428" y="17171"/>
                      <a:pt x="11428" y="18261"/>
                    </a:cubicBezTo>
                    <a:cubicBezTo>
                      <a:pt x="11428" y="19011"/>
                      <a:pt x="10965" y="19692"/>
                      <a:pt x="10371" y="20033"/>
                    </a:cubicBezTo>
                    <a:lnTo>
                      <a:pt x="10371" y="21600"/>
                    </a:lnTo>
                    <a:lnTo>
                      <a:pt x="16514" y="21600"/>
                    </a:lnTo>
                    <a:lnTo>
                      <a:pt x="16514" y="17444"/>
                    </a:lnTo>
                    <a:lnTo>
                      <a:pt x="18033" y="17444"/>
                    </a:lnTo>
                    <a:cubicBezTo>
                      <a:pt x="18363" y="18057"/>
                      <a:pt x="18958" y="18466"/>
                      <a:pt x="19684" y="18466"/>
                    </a:cubicBezTo>
                    <a:cubicBezTo>
                      <a:pt x="20741" y="18466"/>
                      <a:pt x="21600" y="17580"/>
                      <a:pt x="21600" y="16490"/>
                    </a:cubicBezTo>
                    <a:cubicBezTo>
                      <a:pt x="21600" y="15468"/>
                      <a:pt x="20741" y="14582"/>
                      <a:pt x="19684" y="14582"/>
                    </a:cubicBezTo>
                    <a:cubicBezTo>
                      <a:pt x="19090" y="14582"/>
                      <a:pt x="18495" y="14922"/>
                      <a:pt x="18165" y="15399"/>
                    </a:cubicBezTo>
                    <a:lnTo>
                      <a:pt x="16514" y="15399"/>
                    </a:lnTo>
                    <a:lnTo>
                      <a:pt x="16514" y="12129"/>
                    </a:lnTo>
                    <a:cubicBezTo>
                      <a:pt x="16514" y="9335"/>
                      <a:pt x="14664" y="7018"/>
                      <a:pt x="12154" y="6405"/>
                    </a:cubicBezTo>
                    <a:cubicBezTo>
                      <a:pt x="13277" y="5860"/>
                      <a:pt x="14070" y="4702"/>
                      <a:pt x="14070" y="3339"/>
                    </a:cubicBezTo>
                    <a:cubicBezTo>
                      <a:pt x="14070" y="1499"/>
                      <a:pt x="12617" y="0"/>
                      <a:pt x="10833" y="0"/>
                    </a:cubicBezTo>
                    <a:cubicBezTo>
                      <a:pt x="9050" y="0"/>
                      <a:pt x="7596" y="1499"/>
                      <a:pt x="7596" y="3339"/>
                    </a:cubicBezTo>
                    <a:cubicBezTo>
                      <a:pt x="7596" y="4702"/>
                      <a:pt x="8389" y="5860"/>
                      <a:pt x="9512" y="6405"/>
                    </a:cubicBezTo>
                    <a:cubicBezTo>
                      <a:pt x="7002" y="7018"/>
                      <a:pt x="5086" y="9335"/>
                      <a:pt x="5086" y="12129"/>
                    </a:cubicBezTo>
                    <a:lnTo>
                      <a:pt x="5086" y="12606"/>
                    </a:lnTo>
                    <a:lnTo>
                      <a:pt x="3567" y="12606"/>
                    </a:lnTo>
                    <a:cubicBezTo>
                      <a:pt x="3237" y="11992"/>
                      <a:pt x="2576" y="11584"/>
                      <a:pt x="1850" y="11584"/>
                    </a:cubicBezTo>
                    <a:cubicBezTo>
                      <a:pt x="793" y="11584"/>
                      <a:pt x="0" y="12469"/>
                      <a:pt x="0" y="13491"/>
                    </a:cubicBezTo>
                    <a:cubicBezTo>
                      <a:pt x="0" y="14582"/>
                      <a:pt x="793" y="15468"/>
                      <a:pt x="1850" y="15468"/>
                    </a:cubicBezTo>
                    <a:cubicBezTo>
                      <a:pt x="2510" y="15468"/>
                      <a:pt x="3105" y="15127"/>
                      <a:pt x="3435" y="14650"/>
                    </a:cubicBezTo>
                    <a:lnTo>
                      <a:pt x="5086" y="14650"/>
                    </a:lnTo>
                    <a:lnTo>
                      <a:pt x="5086" y="21600"/>
                    </a:lnTo>
                    <a:lnTo>
                      <a:pt x="8455" y="21600"/>
                    </a:lnTo>
                    <a:close/>
                  </a:path>
                </a:pathLst>
              </a:custGeom>
              <a:noFill/>
              <a:ln w="22225" cap="rnd">
                <a:solidFill>
                  <a:srgbClr val="C1E5F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hangingPunct="1"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sz="160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9" name="Group 51"/>
              <p:cNvGrpSpPr/>
              <p:nvPr/>
            </p:nvGrpSpPr>
            <p:grpSpPr>
              <a:xfrm>
                <a:off x="-3" y="-1"/>
                <a:ext cx="1376283" cy="1377577"/>
                <a:chOff x="-1" y="0"/>
                <a:chExt cx="1376281" cy="1377575"/>
              </a:xfrm>
            </p:grpSpPr>
            <p:sp>
              <p:nvSpPr>
                <p:cNvPr id="30" name="Freeform 52"/>
                <p:cNvSpPr/>
                <p:nvPr/>
              </p:nvSpPr>
              <p:spPr>
                <a:xfrm>
                  <a:off x="688787" y="-1"/>
                  <a:ext cx="687494" cy="10325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702" y="14400"/>
                      </a:moveTo>
                      <a:cubicBezTo>
                        <a:pt x="14702" y="16193"/>
                        <a:pt x="13986" y="17859"/>
                        <a:pt x="12744" y="19301"/>
                      </a:cubicBezTo>
                      <a:lnTo>
                        <a:pt x="18706" y="21600"/>
                      </a:lnTo>
                      <a:cubicBezTo>
                        <a:pt x="20548" y="19486"/>
                        <a:pt x="21600" y="17021"/>
                        <a:pt x="21600" y="14400"/>
                      </a:cubicBezTo>
                      <a:cubicBezTo>
                        <a:pt x="21600" y="6450"/>
                        <a:pt x="11925" y="0"/>
                        <a:pt x="0" y="0"/>
                      </a:cubicBezTo>
                      <a:lnTo>
                        <a:pt x="0" y="4599"/>
                      </a:lnTo>
                      <a:cubicBezTo>
                        <a:pt x="8126" y="4599"/>
                        <a:pt x="14702" y="8983"/>
                        <a:pt x="14702" y="14400"/>
                      </a:cubicBezTo>
                      <a:close/>
                    </a:path>
                  </a:pathLst>
                </a:custGeom>
                <a:noFill/>
                <a:ln w="14288" cap="flat">
                  <a:solidFill>
                    <a:srgbClr val="C1E5F9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hangingPunct="1">
                    <a:defRPr sz="1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600"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" name="Freeform 53"/>
                <p:cNvSpPr/>
                <p:nvPr/>
              </p:nvSpPr>
              <p:spPr>
                <a:xfrm>
                  <a:off x="92097" y="922275"/>
                  <a:ext cx="1192085" cy="4553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5228"/>
                      </a:moveTo>
                      <a:lnTo>
                        <a:pt x="18158" y="0"/>
                      </a:lnTo>
                      <a:cubicBezTo>
                        <a:pt x="17111" y="4719"/>
                        <a:pt x="15432" y="8352"/>
                        <a:pt x="13424" y="10058"/>
                      </a:cubicBezTo>
                      <a:cubicBezTo>
                        <a:pt x="12597" y="10767"/>
                        <a:pt x="11711" y="11166"/>
                        <a:pt x="10800" y="11166"/>
                      </a:cubicBezTo>
                      <a:cubicBezTo>
                        <a:pt x="7653" y="11166"/>
                        <a:pt x="4911" y="6668"/>
                        <a:pt x="3443" y="0"/>
                      </a:cubicBezTo>
                      <a:lnTo>
                        <a:pt x="0" y="5228"/>
                      </a:lnTo>
                      <a:cubicBezTo>
                        <a:pt x="2152" y="15020"/>
                        <a:pt x="6185" y="21600"/>
                        <a:pt x="10800" y="21600"/>
                      </a:cubicBezTo>
                      <a:cubicBezTo>
                        <a:pt x="12142" y="21600"/>
                        <a:pt x="13441" y="21046"/>
                        <a:pt x="14656" y="20005"/>
                      </a:cubicBezTo>
                      <a:cubicBezTo>
                        <a:pt x="17601" y="17479"/>
                        <a:pt x="20073" y="12162"/>
                        <a:pt x="21600" y="5228"/>
                      </a:cubicBezTo>
                      <a:close/>
                    </a:path>
                  </a:pathLst>
                </a:custGeom>
                <a:solidFill>
                  <a:srgbClr val="C1E5F9"/>
                </a:solidFill>
                <a:ln w="3175" cap="flat">
                  <a:solidFill>
                    <a:srgbClr val="C1E5F9"/>
                  </a:solidFill>
                  <a:prstDash val="solid"/>
                  <a:round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hangingPunct="1">
                    <a:defRPr sz="1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600"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" name="Freeform 54"/>
                <p:cNvSpPr/>
                <p:nvPr/>
              </p:nvSpPr>
              <p:spPr>
                <a:xfrm>
                  <a:off x="92097" y="922275"/>
                  <a:ext cx="1192085" cy="4553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5228"/>
                      </a:moveTo>
                      <a:lnTo>
                        <a:pt x="18158" y="0"/>
                      </a:lnTo>
                      <a:cubicBezTo>
                        <a:pt x="17111" y="4719"/>
                        <a:pt x="15432" y="8352"/>
                        <a:pt x="13424" y="10058"/>
                      </a:cubicBezTo>
                      <a:cubicBezTo>
                        <a:pt x="12597" y="10767"/>
                        <a:pt x="11711" y="11166"/>
                        <a:pt x="10800" y="11166"/>
                      </a:cubicBezTo>
                      <a:cubicBezTo>
                        <a:pt x="7653" y="11166"/>
                        <a:pt x="4911" y="6668"/>
                        <a:pt x="3443" y="0"/>
                      </a:cubicBezTo>
                      <a:lnTo>
                        <a:pt x="0" y="5228"/>
                      </a:lnTo>
                      <a:cubicBezTo>
                        <a:pt x="2152" y="15020"/>
                        <a:pt x="6185" y="21600"/>
                        <a:pt x="10800" y="21600"/>
                      </a:cubicBezTo>
                      <a:cubicBezTo>
                        <a:pt x="12142" y="21600"/>
                        <a:pt x="13441" y="21046"/>
                        <a:pt x="14656" y="20005"/>
                      </a:cubicBezTo>
                      <a:cubicBezTo>
                        <a:pt x="17601" y="17479"/>
                        <a:pt x="20073" y="12162"/>
                        <a:pt x="21600" y="5228"/>
                      </a:cubicBezTo>
                      <a:close/>
                    </a:path>
                  </a:pathLst>
                </a:custGeom>
                <a:noFill/>
                <a:ln w="14288" cap="flat">
                  <a:solidFill>
                    <a:srgbClr val="C1E5F9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hangingPunct="1">
                    <a:defRPr sz="1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600"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" name="Freeform 55"/>
                <p:cNvSpPr/>
                <p:nvPr/>
              </p:nvSpPr>
              <p:spPr>
                <a:xfrm>
                  <a:off x="-2" y="-1"/>
                  <a:ext cx="688791" cy="10325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6883" y="14400"/>
                      </a:moveTo>
                      <a:cubicBezTo>
                        <a:pt x="6883" y="11136"/>
                        <a:pt x="9280" y="8252"/>
                        <a:pt x="12948" y="6469"/>
                      </a:cubicBezTo>
                      <a:cubicBezTo>
                        <a:pt x="15374" y="5290"/>
                        <a:pt x="18370" y="4599"/>
                        <a:pt x="21600" y="4599"/>
                      </a:cubicBezTo>
                      <a:cubicBezTo>
                        <a:pt x="21600" y="4599"/>
                        <a:pt x="21600" y="4599"/>
                        <a:pt x="21600" y="4599"/>
                      </a:cubicBezTo>
                      <a:lnTo>
                        <a:pt x="21600" y="0"/>
                      </a:lnTo>
                      <a:cubicBezTo>
                        <a:pt x="21600" y="0"/>
                        <a:pt x="21600" y="0"/>
                        <a:pt x="21600" y="0"/>
                      </a:cubicBezTo>
                      <a:cubicBezTo>
                        <a:pt x="16850" y="0"/>
                        <a:pt x="12466" y="1023"/>
                        <a:pt x="8900" y="2757"/>
                      </a:cubicBezTo>
                      <a:cubicBezTo>
                        <a:pt x="3507" y="5368"/>
                        <a:pt x="0" y="9616"/>
                        <a:pt x="0" y="14400"/>
                      </a:cubicBezTo>
                      <a:cubicBezTo>
                        <a:pt x="0" y="17021"/>
                        <a:pt x="1052" y="19486"/>
                        <a:pt x="2894" y="21600"/>
                      </a:cubicBezTo>
                      <a:lnTo>
                        <a:pt x="8856" y="19301"/>
                      </a:lnTo>
                      <a:cubicBezTo>
                        <a:pt x="7614" y="17859"/>
                        <a:pt x="6883" y="16193"/>
                        <a:pt x="6883" y="14400"/>
                      </a:cubicBezTo>
                      <a:close/>
                    </a:path>
                  </a:pathLst>
                </a:custGeom>
                <a:noFill/>
                <a:ln w="14288" cap="flat">
                  <a:solidFill>
                    <a:srgbClr val="C1E5F9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hangingPunct="1">
                    <a:defRPr sz="1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600"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34" name="TextBox 33"/>
          <p:cNvSpPr txBox="1"/>
          <p:nvPr/>
        </p:nvSpPr>
        <p:spPr>
          <a:xfrm>
            <a:off x="10520998" y="3804284"/>
            <a:ext cx="140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-30" dirty="0">
                <a:latin typeface="IBM Plex Sans" pitchFamily="34" charset="0"/>
                <a:cs typeface="Arial"/>
              </a:rPr>
              <a:t>CDO </a:t>
            </a:r>
            <a:r>
              <a:rPr lang="en-US" sz="1050" spc="-30" dirty="0">
                <a:latin typeface="IBM Plex Sans" pitchFamily="34" charset="0"/>
                <a:cs typeface="Arial"/>
              </a:rPr>
              <a:t>(Data Steward)</a:t>
            </a:r>
            <a:endParaRPr lang="en-US" sz="1600" spc="-30" dirty="0">
              <a:latin typeface="IBM Plex Sans" pitchFamily="34" charset="0"/>
              <a:cs typeface="Arial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4939218" y="3422389"/>
            <a:ext cx="665030" cy="500886"/>
            <a:chOff x="6893957" y="4349607"/>
            <a:chExt cx="1020683" cy="566957"/>
          </a:xfrm>
        </p:grpSpPr>
        <p:sp>
          <p:nvSpPr>
            <p:cNvPr id="10" name="Rectangle 9"/>
            <p:cNvSpPr/>
            <p:nvPr/>
          </p:nvSpPr>
          <p:spPr>
            <a:xfrm>
              <a:off x="6893957" y="4349607"/>
              <a:ext cx="1020683" cy="566957"/>
            </a:xfrm>
            <a:prstGeom prst="rect">
              <a:avLst/>
            </a:prstGeom>
            <a:solidFill>
              <a:srgbClr val="0067AD"/>
            </a:solidFill>
            <a:ln>
              <a:solidFill>
                <a:srgbClr val="1BA3FF">
                  <a:lumMod val="50000"/>
                </a:srgb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hangingPunct="1">
                <a:defRPr/>
              </a:pPr>
              <a:endPara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7096657" y="4409035"/>
              <a:ext cx="683771" cy="496703"/>
              <a:chOff x="6744146" y="2525097"/>
              <a:chExt cx="1018002" cy="1018959"/>
            </a:xfrm>
          </p:grpSpPr>
          <p:grpSp>
            <p:nvGrpSpPr>
              <p:cNvPr id="36" name="Group 44"/>
              <p:cNvGrpSpPr/>
              <p:nvPr/>
            </p:nvGrpSpPr>
            <p:grpSpPr>
              <a:xfrm>
                <a:off x="6744146" y="2525097"/>
                <a:ext cx="1018002" cy="1018959"/>
                <a:chOff x="0" y="0"/>
                <a:chExt cx="1376280" cy="1377575"/>
              </a:xfrm>
            </p:grpSpPr>
            <p:sp>
              <p:nvSpPr>
                <p:cNvPr id="38" name="Freeform 45"/>
                <p:cNvSpPr/>
                <p:nvPr/>
              </p:nvSpPr>
              <p:spPr>
                <a:xfrm>
                  <a:off x="688787" y="-1"/>
                  <a:ext cx="687494" cy="10325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702" y="14400"/>
                      </a:moveTo>
                      <a:cubicBezTo>
                        <a:pt x="14702" y="16193"/>
                        <a:pt x="13986" y="17859"/>
                        <a:pt x="12744" y="19301"/>
                      </a:cubicBezTo>
                      <a:lnTo>
                        <a:pt x="18706" y="21600"/>
                      </a:lnTo>
                      <a:cubicBezTo>
                        <a:pt x="20548" y="19486"/>
                        <a:pt x="21600" y="17021"/>
                        <a:pt x="21600" y="14400"/>
                      </a:cubicBezTo>
                      <a:cubicBezTo>
                        <a:pt x="21600" y="6450"/>
                        <a:pt x="11925" y="0"/>
                        <a:pt x="0" y="0"/>
                      </a:cubicBezTo>
                      <a:lnTo>
                        <a:pt x="0" y="4599"/>
                      </a:lnTo>
                      <a:cubicBezTo>
                        <a:pt x="8126" y="4599"/>
                        <a:pt x="14702" y="8983"/>
                        <a:pt x="14702" y="14400"/>
                      </a:cubicBezTo>
                      <a:close/>
                    </a:path>
                  </a:pathLst>
                </a:custGeom>
                <a:solidFill>
                  <a:srgbClr val="C1E5F9"/>
                </a:solidFill>
                <a:ln w="3175" cap="flat">
                  <a:solidFill>
                    <a:srgbClr val="C1E5F9"/>
                  </a:solidFill>
                  <a:prstDash val="solid"/>
                  <a:round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hangingPunct="1">
                    <a:defRPr sz="1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600"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" name="Freeform 46"/>
                <p:cNvSpPr/>
                <p:nvPr/>
              </p:nvSpPr>
              <p:spPr>
                <a:xfrm>
                  <a:off x="688787" y="-1"/>
                  <a:ext cx="687494" cy="10325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702" y="14400"/>
                      </a:moveTo>
                      <a:cubicBezTo>
                        <a:pt x="14702" y="16193"/>
                        <a:pt x="13986" y="17859"/>
                        <a:pt x="12744" y="19301"/>
                      </a:cubicBezTo>
                      <a:lnTo>
                        <a:pt x="18706" y="21600"/>
                      </a:lnTo>
                      <a:cubicBezTo>
                        <a:pt x="20548" y="19486"/>
                        <a:pt x="21600" y="17021"/>
                        <a:pt x="21600" y="14400"/>
                      </a:cubicBezTo>
                      <a:cubicBezTo>
                        <a:pt x="21600" y="6450"/>
                        <a:pt x="11925" y="0"/>
                        <a:pt x="0" y="0"/>
                      </a:cubicBezTo>
                      <a:lnTo>
                        <a:pt x="0" y="4599"/>
                      </a:lnTo>
                      <a:cubicBezTo>
                        <a:pt x="8126" y="4599"/>
                        <a:pt x="14702" y="8983"/>
                        <a:pt x="14702" y="14400"/>
                      </a:cubicBezTo>
                      <a:close/>
                    </a:path>
                  </a:pathLst>
                </a:custGeom>
                <a:noFill/>
                <a:ln w="14288" cap="flat">
                  <a:solidFill>
                    <a:srgbClr val="C1E5F9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hangingPunct="1">
                    <a:defRPr sz="1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600"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" name="Freeform 47"/>
                <p:cNvSpPr/>
                <p:nvPr/>
              </p:nvSpPr>
              <p:spPr>
                <a:xfrm>
                  <a:off x="92097" y="922275"/>
                  <a:ext cx="1192086" cy="4553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5228"/>
                      </a:moveTo>
                      <a:lnTo>
                        <a:pt x="18158" y="0"/>
                      </a:lnTo>
                      <a:cubicBezTo>
                        <a:pt x="17111" y="4719"/>
                        <a:pt x="15432" y="8352"/>
                        <a:pt x="13424" y="10058"/>
                      </a:cubicBezTo>
                      <a:cubicBezTo>
                        <a:pt x="12597" y="10767"/>
                        <a:pt x="11711" y="11166"/>
                        <a:pt x="10800" y="11166"/>
                      </a:cubicBezTo>
                      <a:cubicBezTo>
                        <a:pt x="7653" y="11166"/>
                        <a:pt x="4911" y="6668"/>
                        <a:pt x="3442" y="0"/>
                      </a:cubicBezTo>
                      <a:lnTo>
                        <a:pt x="0" y="5228"/>
                      </a:lnTo>
                      <a:cubicBezTo>
                        <a:pt x="2152" y="15020"/>
                        <a:pt x="6185" y="21600"/>
                        <a:pt x="10800" y="21600"/>
                      </a:cubicBezTo>
                      <a:cubicBezTo>
                        <a:pt x="12142" y="21600"/>
                        <a:pt x="13441" y="21046"/>
                        <a:pt x="14656" y="20005"/>
                      </a:cubicBezTo>
                      <a:cubicBezTo>
                        <a:pt x="17601" y="17479"/>
                        <a:pt x="20073" y="12162"/>
                        <a:pt x="21600" y="5228"/>
                      </a:cubicBezTo>
                      <a:close/>
                    </a:path>
                  </a:pathLst>
                </a:custGeom>
                <a:noFill/>
                <a:ln w="14288" cap="flat">
                  <a:solidFill>
                    <a:srgbClr val="C1E5F9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hangingPunct="1">
                    <a:defRPr sz="1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600"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" name="Freeform 48"/>
                <p:cNvSpPr/>
                <p:nvPr/>
              </p:nvSpPr>
              <p:spPr>
                <a:xfrm>
                  <a:off x="0" y="-1"/>
                  <a:ext cx="688790" cy="10325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6883" y="14400"/>
                      </a:moveTo>
                      <a:cubicBezTo>
                        <a:pt x="6883" y="11136"/>
                        <a:pt x="9280" y="8252"/>
                        <a:pt x="12948" y="6469"/>
                      </a:cubicBezTo>
                      <a:cubicBezTo>
                        <a:pt x="15374" y="5290"/>
                        <a:pt x="18370" y="4599"/>
                        <a:pt x="21600" y="4599"/>
                      </a:cubicBezTo>
                      <a:cubicBezTo>
                        <a:pt x="21600" y="4599"/>
                        <a:pt x="21600" y="4599"/>
                        <a:pt x="21600" y="4599"/>
                      </a:cubicBezTo>
                      <a:lnTo>
                        <a:pt x="21600" y="0"/>
                      </a:lnTo>
                      <a:cubicBezTo>
                        <a:pt x="21600" y="0"/>
                        <a:pt x="21600" y="0"/>
                        <a:pt x="21600" y="0"/>
                      </a:cubicBezTo>
                      <a:cubicBezTo>
                        <a:pt x="16850" y="0"/>
                        <a:pt x="12466" y="1023"/>
                        <a:pt x="8900" y="2757"/>
                      </a:cubicBezTo>
                      <a:cubicBezTo>
                        <a:pt x="3507" y="5368"/>
                        <a:pt x="0" y="9616"/>
                        <a:pt x="0" y="14400"/>
                      </a:cubicBezTo>
                      <a:cubicBezTo>
                        <a:pt x="0" y="17021"/>
                        <a:pt x="1052" y="19486"/>
                        <a:pt x="2894" y="21600"/>
                      </a:cubicBezTo>
                      <a:lnTo>
                        <a:pt x="8856" y="19301"/>
                      </a:lnTo>
                      <a:cubicBezTo>
                        <a:pt x="7614" y="17859"/>
                        <a:pt x="6883" y="16193"/>
                        <a:pt x="6883" y="14400"/>
                      </a:cubicBezTo>
                      <a:close/>
                    </a:path>
                  </a:pathLst>
                </a:custGeom>
                <a:noFill/>
                <a:ln w="14288" cap="flat">
                  <a:solidFill>
                    <a:srgbClr val="C1E5F9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hangingPunct="1">
                    <a:defRPr sz="1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600"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37" name="Picture 53" descr="Picture 53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7000883" y="2832540"/>
                <a:ext cx="412417" cy="40407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</p:grpSp>
      <p:sp>
        <p:nvSpPr>
          <p:cNvPr id="42" name="TextBox 41"/>
          <p:cNvSpPr txBox="1"/>
          <p:nvPr/>
        </p:nvSpPr>
        <p:spPr>
          <a:xfrm>
            <a:off x="4745627" y="3108387"/>
            <a:ext cx="10894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-30" dirty="0">
                <a:latin typeface="IBM Plex Sans" pitchFamily="34" charset="0"/>
                <a:cs typeface="Arial"/>
              </a:rPr>
              <a:t>Data Scientist</a:t>
            </a:r>
            <a:endParaRPr lang="en-US" sz="1600" spc="-30" dirty="0">
              <a:latin typeface="IBM Plex Sans" pitchFamily="34" charset="0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019902" y="4899556"/>
            <a:ext cx="2053565" cy="1238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spc="-30" dirty="0">
                <a:latin typeface="IBM Plex Sans" pitchFamily="34" charset="0"/>
                <a:cs typeface="Arial"/>
              </a:rPr>
              <a:t>Organizes</a:t>
            </a:r>
          </a:p>
          <a:p>
            <a:endParaRPr lang="en-US" sz="1100" spc="-30" dirty="0">
              <a:latin typeface="IBM Plex Sans" pitchFamily="34" charset="0"/>
              <a:cs typeface="Arial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1050" spc="-30" dirty="0">
                <a:latin typeface="IBM Plex Sans" pitchFamily="34" charset="0"/>
                <a:cs typeface="Arial"/>
              </a:rPr>
              <a:t>Data &amp; Analytics Asset Enterprise Catalog 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050" spc="-30" dirty="0">
                <a:latin typeface="IBM Plex Sans" pitchFamily="34" charset="0"/>
                <a:cs typeface="Arial"/>
              </a:rPr>
              <a:t>Lineage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050" b="1" i="1" spc="-30" dirty="0">
                <a:latin typeface="IBM Plex Sans" pitchFamily="34" charset="0"/>
                <a:cs typeface="Arial"/>
              </a:rPr>
              <a:t>Governance</a:t>
            </a:r>
            <a:r>
              <a:rPr lang="en-US" sz="1050" spc="-30" dirty="0">
                <a:latin typeface="IBM Plex Sans" pitchFamily="34" charset="0"/>
                <a:cs typeface="Arial"/>
              </a:rPr>
              <a:t> of Data &amp; Models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050" spc="-30" dirty="0">
                <a:latin typeface="IBM Plex Sans" pitchFamily="34" charset="0"/>
                <a:cs typeface="Arial"/>
              </a:rPr>
              <a:t>Audits &amp; Policies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395223" y="1163397"/>
            <a:ext cx="18604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spc="-30" dirty="0">
                <a:latin typeface="IBM Plex Sans" pitchFamily="34" charset="0"/>
                <a:cs typeface="Arial"/>
              </a:rPr>
              <a:t>Collects</a:t>
            </a:r>
          </a:p>
          <a:p>
            <a:r>
              <a:rPr lang="en-US" sz="1050" spc="-30" dirty="0">
                <a:latin typeface="IBM Plex Sans" pitchFamily="34" charset="0"/>
                <a:cs typeface="Arial"/>
              </a:rPr>
              <a:t>Builds data lakes</a:t>
            </a:r>
          </a:p>
          <a:p>
            <a:r>
              <a:rPr lang="en-US" sz="1050" spc="-30" dirty="0">
                <a:latin typeface="IBM Plex Sans" pitchFamily="34" charset="0"/>
                <a:cs typeface="Arial"/>
              </a:rPr>
              <a:t>and warehouses</a:t>
            </a:r>
          </a:p>
          <a:p>
            <a:r>
              <a:rPr lang="en-US" sz="1050" spc="-30" dirty="0">
                <a:latin typeface="IBM Plex Sans" pitchFamily="34" charset="0"/>
                <a:cs typeface="Arial"/>
              </a:rPr>
              <a:t>Gets Data Ready for Analytics</a:t>
            </a:r>
            <a:endParaRPr lang="en-US" sz="1200" spc="-30" dirty="0">
              <a:latin typeface="IBM Plex Sans" pitchFamily="34" charset="0"/>
              <a:cs typeface="Arial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19015" y="3981050"/>
            <a:ext cx="1447191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spc="-30" dirty="0">
                <a:latin typeface="IBM Plex Sans" pitchFamily="34" charset="0"/>
                <a:cs typeface="Arial"/>
              </a:rPr>
              <a:t>Analyzes</a:t>
            </a:r>
          </a:p>
          <a:p>
            <a:r>
              <a:rPr lang="en-US" sz="1050" spc="-30" dirty="0">
                <a:latin typeface="IBM Plex Sans" pitchFamily="34" charset="0"/>
                <a:cs typeface="Arial"/>
              </a:rPr>
              <a:t>Explores, Shapes data</a:t>
            </a:r>
          </a:p>
          <a:p>
            <a:r>
              <a:rPr lang="en-US" sz="1050" spc="-30" dirty="0">
                <a:latin typeface="IBM Plex Sans" pitchFamily="34" charset="0"/>
                <a:cs typeface="Arial"/>
              </a:rPr>
              <a:t>&amp; trains models</a:t>
            </a:r>
            <a:endParaRPr lang="en-US" sz="1200" spc="-30" dirty="0">
              <a:latin typeface="IBM Plex Sans" pitchFamily="34" charset="0"/>
              <a:cs typeface="Arial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271549" y="984715"/>
            <a:ext cx="524139" cy="650413"/>
            <a:chOff x="4320412" y="1314774"/>
            <a:chExt cx="524139" cy="650413"/>
          </a:xfrm>
        </p:grpSpPr>
        <p:sp>
          <p:nvSpPr>
            <p:cNvPr id="49" name="TextBox 48"/>
            <p:cNvSpPr txBox="1"/>
            <p:nvPr/>
          </p:nvSpPr>
          <p:spPr bwMode="gray">
            <a:xfrm>
              <a:off x="4471071" y="1314774"/>
              <a:ext cx="222818" cy="1155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257655" eaLnBrk="0" fontAlgn="base">
                <a:spcBef>
                  <a:spcPts val="845"/>
                </a:spcBef>
                <a:spcAft>
                  <a:spcPct val="0"/>
                </a:spcAft>
                <a:buClr>
                  <a:srgbClr val="6BC72B"/>
                </a:buClr>
                <a:defRPr/>
              </a:pPr>
              <a:r>
                <a:rPr lang="en-US" sz="751" b="1" dirty="0">
                  <a:solidFill>
                    <a:srgbClr val="16B1EE"/>
                  </a:solidFill>
                  <a:latin typeface="Helvetica"/>
                  <a:ea typeface="ヒラギノ角ゴ Pro W3" pitchFamily="122" charset="-128"/>
                  <a:sym typeface="Helvetica"/>
                </a:rPr>
                <a:t>Exec</a:t>
              </a:r>
            </a:p>
          </p:txBody>
        </p:sp>
        <p:pic>
          <p:nvPicPr>
            <p:cNvPr id="50" name="Picture 49" descr="Persona_Eden_BusinessAnalyst_PNG.png"/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20412" y="1490991"/>
              <a:ext cx="524139" cy="474196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155031" y="2054445"/>
            <a:ext cx="1017754" cy="789672"/>
            <a:chOff x="6228654" y="1062253"/>
            <a:chExt cx="1149778" cy="711630"/>
          </a:xfrm>
        </p:grpSpPr>
        <p:sp>
          <p:nvSpPr>
            <p:cNvPr id="52" name="TextBox 51"/>
            <p:cNvSpPr txBox="1"/>
            <p:nvPr/>
          </p:nvSpPr>
          <p:spPr bwMode="gray">
            <a:xfrm>
              <a:off x="6228654" y="1062253"/>
              <a:ext cx="1149778" cy="1041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257655" eaLnBrk="0" fontAlgn="base">
                <a:spcBef>
                  <a:spcPts val="845"/>
                </a:spcBef>
                <a:spcAft>
                  <a:spcPct val="0"/>
                </a:spcAft>
                <a:buClr>
                  <a:srgbClr val="6BC72B"/>
                </a:buClr>
                <a:defRPr/>
              </a:pPr>
              <a:r>
                <a:rPr lang="en-US" sz="751" b="1" dirty="0">
                  <a:solidFill>
                    <a:srgbClr val="16B1EE"/>
                  </a:solidFill>
                  <a:latin typeface="Helvetica"/>
                  <a:ea typeface="ヒラギノ角ゴ Pro W3" pitchFamily="122" charset="-128"/>
                  <a:sym typeface="Helvetica"/>
                </a:rPr>
                <a:t>App. Developer</a:t>
              </a:r>
            </a:p>
          </p:txBody>
        </p:sp>
        <p:pic>
          <p:nvPicPr>
            <p:cNvPr id="53" name="Picture 52" descr="Persona_Kai_ApplicationDeveloper_PNG.png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02618" y="1299687"/>
              <a:ext cx="524139" cy="474196"/>
            </a:xfrm>
            <a:prstGeom prst="rect">
              <a:avLst/>
            </a:prstGeom>
          </p:spPr>
        </p:pic>
      </p:grpSp>
      <p:sp>
        <p:nvSpPr>
          <p:cNvPr id="2" name="Hexagon 1"/>
          <p:cNvSpPr/>
          <p:nvPr/>
        </p:nvSpPr>
        <p:spPr>
          <a:xfrm>
            <a:off x="3388013" y="1903453"/>
            <a:ext cx="1195069" cy="837028"/>
          </a:xfrm>
          <a:prstGeom prst="hexagon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38000">
                <a:schemeClr val="bg2"/>
              </a:gs>
              <a:gs pos="66000">
                <a:schemeClr val="accent6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/>
            <a:r>
              <a:rPr lang="en-US" sz="11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Problem Statement or target opportunity</a:t>
            </a:r>
            <a:endParaRPr lang="en-US" sz="1100" dirty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6" name="Hexagon 55"/>
          <p:cNvSpPr/>
          <p:nvPr/>
        </p:nvSpPr>
        <p:spPr>
          <a:xfrm>
            <a:off x="5355799" y="1884336"/>
            <a:ext cx="1195069" cy="837028"/>
          </a:xfrm>
          <a:prstGeom prst="hexagon">
            <a:avLst/>
          </a:prstGeom>
          <a:solidFill>
            <a:schemeClr val="bg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/>
            <a:r>
              <a:rPr lang="en-US" sz="1100" dirty="0">
                <a:solidFill>
                  <a:srgbClr val="FF0000"/>
                </a:solidFill>
                <a:latin typeface="+mn-lt"/>
                <a:ea typeface="+mn-ea"/>
                <a:cs typeface="+mn-cs"/>
                <a:sym typeface="Helvetica Light"/>
              </a:rPr>
              <a:t>Finds Data</a:t>
            </a:r>
          </a:p>
          <a:p>
            <a:pPr algn="ctr" defTabSz="825500"/>
            <a:r>
              <a:rPr lang="en-US" sz="1000" dirty="0">
                <a:solidFill>
                  <a:srgbClr val="FF0000"/>
                </a:solidFill>
                <a:latin typeface="+mn-lt"/>
                <a:ea typeface="+mn-ea"/>
                <a:cs typeface="+mn-cs"/>
                <a:sym typeface="Helvetica Light"/>
              </a:rPr>
              <a:t>(from an enterprise catalog)</a:t>
            </a:r>
            <a:endParaRPr lang="en-US" sz="1100" dirty="0">
              <a:solidFill>
                <a:srgbClr val="FF0000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7" name="Hexagon 56"/>
          <p:cNvSpPr/>
          <p:nvPr/>
        </p:nvSpPr>
        <p:spPr>
          <a:xfrm>
            <a:off x="6769014" y="2629030"/>
            <a:ext cx="1319993" cy="837028"/>
          </a:xfrm>
          <a:prstGeom prst="hexagon">
            <a:avLst/>
          </a:prstGeom>
          <a:solidFill>
            <a:schemeClr val="bg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/>
            <a:r>
              <a:rPr lang="en-US" sz="1100" dirty="0">
                <a:solidFill>
                  <a:srgbClr val="FF0000"/>
                </a:solidFill>
                <a:latin typeface="+mn-lt"/>
                <a:ea typeface="+mn-ea"/>
                <a:cs typeface="+mn-cs"/>
                <a:sym typeface="Helvetica Light"/>
              </a:rPr>
              <a:t>Explores </a:t>
            </a:r>
            <a:r>
              <a:rPr lang="en-US" sz="1100">
                <a:solidFill>
                  <a:srgbClr val="FF0000"/>
                </a:solidFill>
                <a:latin typeface="+mn-lt"/>
                <a:ea typeface="+mn-ea"/>
                <a:cs typeface="+mn-cs"/>
                <a:sym typeface="Helvetica Light"/>
              </a:rPr>
              <a:t>&amp; Understands Data</a:t>
            </a:r>
            <a:endParaRPr lang="en-US" sz="1100" dirty="0">
              <a:solidFill>
                <a:srgbClr val="FF0000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Striped Right Arrow 5"/>
          <p:cNvSpPr/>
          <p:nvPr/>
        </p:nvSpPr>
        <p:spPr>
          <a:xfrm>
            <a:off x="4672155" y="2158958"/>
            <a:ext cx="664527" cy="355543"/>
          </a:xfrm>
          <a:prstGeom prst="stripedRightArrow">
            <a:avLst>
              <a:gd name="adj1" fmla="val 55715"/>
              <a:gd name="adj2" fmla="val 50000"/>
            </a:avLst>
          </a:prstGeom>
          <a:solidFill>
            <a:schemeClr val="bg2"/>
          </a:solidFill>
          <a:ln w="12700" cap="flat">
            <a:solidFill>
              <a:schemeClr val="tx1">
                <a:lumMod val="50000"/>
                <a:lumOff val="5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5500"/>
            <a:endParaRPr lang="en-US" sz="11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8" name="Hexagon 57"/>
          <p:cNvSpPr/>
          <p:nvPr/>
        </p:nvSpPr>
        <p:spPr>
          <a:xfrm>
            <a:off x="6943006" y="3916811"/>
            <a:ext cx="1319993" cy="837028"/>
          </a:xfrm>
          <a:prstGeom prst="hexagon">
            <a:avLst/>
          </a:prstGeom>
          <a:solidFill>
            <a:schemeClr val="bg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/>
            <a:r>
              <a:rPr lang="en-US" sz="1100" dirty="0">
                <a:solidFill>
                  <a:srgbClr val="FF0000"/>
                </a:solidFill>
                <a:latin typeface="+mn-lt"/>
                <a:ea typeface="+mn-ea"/>
                <a:cs typeface="+mn-cs"/>
                <a:sym typeface="Helvetica Light"/>
              </a:rPr>
              <a:t>Collects, Preps &amp; Persists Data</a:t>
            </a:r>
          </a:p>
        </p:txBody>
      </p:sp>
      <p:sp>
        <p:nvSpPr>
          <p:cNvPr id="8" name="Down Arrow 7"/>
          <p:cNvSpPr/>
          <p:nvPr/>
        </p:nvSpPr>
        <p:spPr>
          <a:xfrm>
            <a:off x="7323584" y="3466059"/>
            <a:ext cx="468960" cy="435061"/>
          </a:xfrm>
          <a:prstGeom prst="downArrow">
            <a:avLst/>
          </a:prstGeom>
          <a:solidFill>
            <a:schemeClr val="bg2"/>
          </a:solidFill>
          <a:ln w="12700" cap="flat">
            <a:solidFill>
              <a:schemeClr val="tx1">
                <a:lumMod val="50000"/>
                <a:lumOff val="5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5500"/>
            <a:endParaRPr lang="en-US" sz="11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9" name="Curved Left Arrow 58"/>
          <p:cNvSpPr/>
          <p:nvPr/>
        </p:nvSpPr>
        <p:spPr>
          <a:xfrm rot="7069916">
            <a:off x="6049153" y="2700783"/>
            <a:ext cx="515606" cy="920920"/>
          </a:xfrm>
          <a:prstGeom prst="curvedLeftArrow">
            <a:avLst>
              <a:gd name="adj1" fmla="val 26709"/>
              <a:gd name="adj2" fmla="val 50000"/>
              <a:gd name="adj3" fmla="val 25000"/>
            </a:avLst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5500"/>
            <a:endParaRPr lang="en-US" sz="11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4" name="Hexagon 63"/>
          <p:cNvSpPr/>
          <p:nvPr/>
        </p:nvSpPr>
        <p:spPr>
          <a:xfrm>
            <a:off x="5814747" y="4907199"/>
            <a:ext cx="1319993" cy="837028"/>
          </a:xfrm>
          <a:prstGeom prst="hexagon">
            <a:avLst/>
          </a:prstGeom>
          <a:solidFill>
            <a:schemeClr val="bg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/>
            <a:r>
              <a:rPr lang="en-US" sz="1100" dirty="0">
                <a:solidFill>
                  <a:srgbClr val="FF0000"/>
                </a:solidFill>
                <a:latin typeface="+mn-lt"/>
                <a:ea typeface="+mn-ea"/>
                <a:cs typeface="+mn-cs"/>
                <a:sym typeface="Helvetica Light"/>
              </a:rPr>
              <a:t>Extracts features for ML</a:t>
            </a:r>
          </a:p>
        </p:txBody>
      </p:sp>
      <p:sp>
        <p:nvSpPr>
          <p:cNvPr id="67" name="Bent Arrow 66"/>
          <p:cNvSpPr/>
          <p:nvPr/>
        </p:nvSpPr>
        <p:spPr>
          <a:xfrm rot="10800000">
            <a:off x="7133312" y="4760261"/>
            <a:ext cx="574142" cy="695397"/>
          </a:xfrm>
          <a:prstGeom prst="bentArrow">
            <a:avLst/>
          </a:prstGeom>
          <a:solidFill>
            <a:schemeClr val="bg2"/>
          </a:solidFill>
          <a:ln w="12700" cap="flat">
            <a:solidFill>
              <a:schemeClr val="tx1">
                <a:lumMod val="50000"/>
                <a:lumOff val="5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5500"/>
            <a:endParaRPr lang="en-US" sz="11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8" name="Bent Arrow 67"/>
          <p:cNvSpPr/>
          <p:nvPr/>
        </p:nvSpPr>
        <p:spPr>
          <a:xfrm rot="5400000">
            <a:off x="6787191" y="1959325"/>
            <a:ext cx="524778" cy="861288"/>
          </a:xfrm>
          <a:prstGeom prst="bentArrow">
            <a:avLst>
              <a:gd name="adj1" fmla="val 36616"/>
              <a:gd name="adj2" fmla="val 25000"/>
              <a:gd name="adj3" fmla="val 25000"/>
              <a:gd name="adj4" fmla="val 43750"/>
            </a:avLst>
          </a:prstGeom>
          <a:solidFill>
            <a:schemeClr val="bg2"/>
          </a:solidFill>
          <a:ln w="12700" cap="flat">
            <a:solidFill>
              <a:schemeClr val="tx1">
                <a:lumMod val="50000"/>
                <a:lumOff val="5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5500"/>
            <a:endParaRPr lang="en-US" sz="11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9" name="Hexagon 68"/>
          <p:cNvSpPr/>
          <p:nvPr/>
        </p:nvSpPr>
        <p:spPr>
          <a:xfrm>
            <a:off x="3856329" y="4923651"/>
            <a:ext cx="1319993" cy="837028"/>
          </a:xfrm>
          <a:prstGeom prst="hexagon">
            <a:avLst/>
          </a:prstGeom>
          <a:solidFill>
            <a:schemeClr val="bg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/>
            <a:r>
              <a:rPr lang="en-US" sz="1100" dirty="0">
                <a:solidFill>
                  <a:srgbClr val="FF0000"/>
                </a:solidFill>
                <a:latin typeface="+mn-lt"/>
                <a:ea typeface="+mn-ea"/>
                <a:cs typeface="+mn-cs"/>
                <a:sym typeface="Helvetica Light"/>
              </a:rPr>
              <a:t>Trains  Model</a:t>
            </a:r>
          </a:p>
        </p:txBody>
      </p:sp>
      <p:sp>
        <p:nvSpPr>
          <p:cNvPr id="70" name="Striped Right Arrow 69"/>
          <p:cNvSpPr/>
          <p:nvPr/>
        </p:nvSpPr>
        <p:spPr>
          <a:xfrm rot="10641392">
            <a:off x="5155868" y="5164394"/>
            <a:ext cx="664527" cy="355543"/>
          </a:xfrm>
          <a:prstGeom prst="stripedRightArrow">
            <a:avLst>
              <a:gd name="adj1" fmla="val 55715"/>
              <a:gd name="adj2" fmla="val 50000"/>
            </a:avLst>
          </a:prstGeom>
          <a:solidFill>
            <a:schemeClr val="bg2"/>
          </a:solidFill>
          <a:ln w="12700" cap="flat">
            <a:solidFill>
              <a:schemeClr val="tx1">
                <a:lumMod val="50000"/>
                <a:lumOff val="5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5500"/>
            <a:endParaRPr lang="en-US" sz="11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4" name="Hexagon 73"/>
          <p:cNvSpPr/>
          <p:nvPr/>
        </p:nvSpPr>
        <p:spPr>
          <a:xfrm>
            <a:off x="2247721" y="4070171"/>
            <a:ext cx="1319993" cy="837028"/>
          </a:xfrm>
          <a:prstGeom prst="hexagon">
            <a:avLst/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/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Deploys &amp; monitors accuracy</a:t>
            </a:r>
          </a:p>
        </p:txBody>
      </p:sp>
      <p:sp>
        <p:nvSpPr>
          <p:cNvPr id="76" name="Bent Arrow 75"/>
          <p:cNvSpPr/>
          <p:nvPr/>
        </p:nvSpPr>
        <p:spPr>
          <a:xfrm rot="16200000">
            <a:off x="3189932" y="4844037"/>
            <a:ext cx="646697" cy="735373"/>
          </a:xfrm>
          <a:prstGeom prst="bentArrow">
            <a:avLst/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5500"/>
            <a:endParaRPr lang="en-US" sz="11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7" name="Hexagon 76"/>
          <p:cNvSpPr/>
          <p:nvPr/>
        </p:nvSpPr>
        <p:spPr>
          <a:xfrm>
            <a:off x="2068020" y="2760656"/>
            <a:ext cx="1319993" cy="837028"/>
          </a:xfrm>
          <a:prstGeom prst="hexagon">
            <a:avLst/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/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Predictions</a:t>
            </a:r>
          </a:p>
        </p:txBody>
      </p:sp>
      <p:sp>
        <p:nvSpPr>
          <p:cNvPr id="78" name="Bent Arrow 77"/>
          <p:cNvSpPr/>
          <p:nvPr/>
        </p:nvSpPr>
        <p:spPr>
          <a:xfrm>
            <a:off x="2822245" y="2031996"/>
            <a:ext cx="646697" cy="695397"/>
          </a:xfrm>
          <a:prstGeom prst="bentArrow">
            <a:avLst/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5500"/>
            <a:endParaRPr lang="en-US" sz="11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9" name="Striped Right Arrow 78"/>
          <p:cNvSpPr/>
          <p:nvPr/>
        </p:nvSpPr>
        <p:spPr>
          <a:xfrm rot="16200000">
            <a:off x="2710659" y="3626027"/>
            <a:ext cx="474228" cy="355543"/>
          </a:xfrm>
          <a:prstGeom prst="stripedRightArrow">
            <a:avLst>
              <a:gd name="adj1" fmla="val 55715"/>
              <a:gd name="adj2" fmla="val 50000"/>
            </a:avLst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5500"/>
            <a:endParaRPr lang="en-US" sz="11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1" name="Curved Left Arrow 80"/>
          <p:cNvSpPr/>
          <p:nvPr/>
        </p:nvSpPr>
        <p:spPr>
          <a:xfrm rot="5400000">
            <a:off x="4297112" y="5577723"/>
            <a:ext cx="377443" cy="743357"/>
          </a:xfrm>
          <a:prstGeom prst="curvedLeftArrow">
            <a:avLst>
              <a:gd name="adj1" fmla="val 26709"/>
              <a:gd name="adj2" fmla="val 50000"/>
              <a:gd name="adj3" fmla="val 25000"/>
            </a:avLst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5500"/>
            <a:endParaRPr lang="en-US" sz="11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496265" y="6131352"/>
            <a:ext cx="1017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-30" dirty="0">
                <a:latin typeface="IBM Plex Sans" pitchFamily="34" charset="0"/>
                <a:cs typeface="Arial"/>
              </a:rPr>
              <a:t>Experiments</a:t>
            </a:r>
            <a:endParaRPr lang="en-US" sz="1600" spc="-30" dirty="0">
              <a:latin typeface="IBM Plex Sans" pitchFamily="34" charset="0"/>
              <a:cs typeface="Arial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932321" y="1130065"/>
            <a:ext cx="116506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pc="-30" dirty="0">
                <a:latin typeface="IBM Plex Sans" pitchFamily="34" charset="0"/>
                <a:cs typeface="Arial"/>
              </a:rPr>
              <a:t>Sets goals &amp;</a:t>
            </a:r>
          </a:p>
          <a:p>
            <a:r>
              <a:rPr lang="en-US" sz="1050" spc="-30" dirty="0">
                <a:latin typeface="IBM Plex Sans" pitchFamily="34" charset="0"/>
                <a:cs typeface="Arial"/>
              </a:rPr>
              <a:t>measures results</a:t>
            </a:r>
            <a:endParaRPr lang="en-US" sz="1200" spc="-30" dirty="0">
              <a:latin typeface="IBM Plex Sans" pitchFamily="34" charset="0"/>
              <a:cs typeface="Arial"/>
            </a:endParaRP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9359" y="2874769"/>
            <a:ext cx="390634" cy="295212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163254" y="3027122"/>
            <a:ext cx="14334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spc="-30" dirty="0">
                <a:latin typeface="IBM Plex Sans" pitchFamily="34" charset="0"/>
                <a:cs typeface="Arial"/>
              </a:rPr>
              <a:t>Real-time Apps</a:t>
            </a:r>
          </a:p>
          <a:p>
            <a:r>
              <a:rPr lang="en-US" sz="1100" i="1" spc="-30" dirty="0">
                <a:latin typeface="IBM Plex Sans" pitchFamily="34" charset="0"/>
                <a:cs typeface="Arial"/>
              </a:rPr>
              <a:t>&amp; business processes</a:t>
            </a:r>
            <a:endParaRPr lang="en-US" sz="1400" i="1" spc="-30" dirty="0">
              <a:latin typeface="IBM Plex Sans" pitchFamily="34" charset="0"/>
              <a:cs typeface="Arial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1426768" y="2336286"/>
            <a:ext cx="10075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Infuses ML in apps &amp; processes</a:t>
            </a:r>
          </a:p>
        </p:txBody>
      </p:sp>
      <p:cxnSp>
        <p:nvCxnSpPr>
          <p:cNvPr id="90" name="Straight Arrow Connector 89"/>
          <p:cNvCxnSpPr>
            <a:stCxn id="86" idx="3"/>
            <a:endCxn id="77" idx="3"/>
          </p:cNvCxnSpPr>
          <p:nvPr/>
        </p:nvCxnSpPr>
        <p:spPr>
          <a:xfrm>
            <a:off x="1849993" y="3022375"/>
            <a:ext cx="218027" cy="156795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TextBox 74"/>
          <p:cNvSpPr txBox="1"/>
          <p:nvPr/>
        </p:nvSpPr>
        <p:spPr>
          <a:xfrm>
            <a:off x="453460" y="3880719"/>
            <a:ext cx="2204184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50" i="1" spc="-30" dirty="0">
              <a:solidFill>
                <a:srgbClr val="002060"/>
              </a:solidFill>
              <a:latin typeface="IBM Plex Sans" pitchFamily="34" charset="0"/>
              <a:cs typeface="Arial"/>
            </a:endParaRPr>
          </a:p>
          <a:p>
            <a:r>
              <a:rPr lang="en-US" sz="1050" i="1" u="sng" spc="-30" dirty="0">
                <a:solidFill>
                  <a:srgbClr val="002060"/>
                </a:solidFill>
                <a:latin typeface="IBM Plex Sans" pitchFamily="34" charset="0"/>
                <a:cs typeface="Arial"/>
              </a:rPr>
              <a:t>PRODUCTION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050" i="1" spc="-30" dirty="0">
                <a:solidFill>
                  <a:srgbClr val="002060"/>
                </a:solidFill>
                <a:latin typeface="IBM Plex Sans" pitchFamily="34" charset="0"/>
                <a:cs typeface="Arial"/>
              </a:rPr>
              <a:t>Secure &amp; </a:t>
            </a:r>
            <a:r>
              <a:rPr lang="en-US" sz="1050" i="1" u="sng" spc="-30" dirty="0">
                <a:solidFill>
                  <a:srgbClr val="002060"/>
                </a:solidFill>
                <a:latin typeface="IBM Plex Sans" pitchFamily="34" charset="0"/>
                <a:cs typeface="Arial"/>
              </a:rPr>
              <a:t>Governed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050" i="1" spc="-30" dirty="0">
                <a:solidFill>
                  <a:srgbClr val="002060"/>
                </a:solidFill>
                <a:latin typeface="IBM Plex Sans" pitchFamily="34" charset="0"/>
                <a:cs typeface="Arial"/>
              </a:rPr>
              <a:t>Monitor &amp; Instrument</a:t>
            </a:r>
          </a:p>
          <a:p>
            <a:pPr marL="171450" lvl="1" indent="-171450">
              <a:buFont typeface="Arial" charset="0"/>
              <a:buChar char="•"/>
            </a:pPr>
            <a:r>
              <a:rPr lang="en-US" sz="1050" i="1" spc="-30" dirty="0">
                <a:solidFill>
                  <a:srgbClr val="002060"/>
                </a:solidFill>
                <a:latin typeface="IBM Plex Sans" pitchFamily="34" charset="0"/>
                <a:cs typeface="Arial"/>
              </a:rPr>
              <a:t>High Throughput </a:t>
            </a:r>
          </a:p>
          <a:p>
            <a:pPr lvl="3"/>
            <a:r>
              <a:rPr lang="en-US" sz="1050" i="1" spc="-30" dirty="0">
                <a:solidFill>
                  <a:srgbClr val="002060"/>
                </a:solidFill>
                <a:latin typeface="IBM Plex Sans" pitchFamily="34" charset="0"/>
                <a:cs typeface="Arial"/>
              </a:rPr>
              <a:t>       -Load Balance  &amp; Scale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050" i="1" spc="-30" dirty="0">
                <a:solidFill>
                  <a:srgbClr val="002060"/>
                </a:solidFill>
                <a:latin typeface="IBM Plex Sans" pitchFamily="34" charset="0"/>
                <a:cs typeface="Arial"/>
              </a:rPr>
              <a:t>Reliable Deployments</a:t>
            </a:r>
          </a:p>
          <a:p>
            <a:r>
              <a:rPr lang="en-US" sz="1050" i="1" spc="-30" dirty="0">
                <a:solidFill>
                  <a:srgbClr val="002060"/>
                </a:solidFill>
                <a:latin typeface="IBM Plex Sans" pitchFamily="34" charset="0"/>
                <a:cs typeface="Arial"/>
              </a:rPr>
              <a:t>    - outage free upgrades</a:t>
            </a:r>
            <a:endParaRPr lang="en-US" sz="1200" i="1" spc="-30" dirty="0">
              <a:solidFill>
                <a:srgbClr val="002060"/>
              </a:solidFill>
              <a:latin typeface="IBM Plex Sans" pitchFamily="34" charset="0"/>
              <a:cs typeface="Arial"/>
            </a:endParaRPr>
          </a:p>
        </p:txBody>
      </p:sp>
      <p:sp>
        <p:nvSpPr>
          <p:cNvPr id="80" name="Curved Left Arrow 79"/>
          <p:cNvSpPr/>
          <p:nvPr/>
        </p:nvSpPr>
        <p:spPr>
          <a:xfrm rot="19285860">
            <a:off x="3745765" y="4061225"/>
            <a:ext cx="515606" cy="920920"/>
          </a:xfrm>
          <a:prstGeom prst="curvedLeftArrow">
            <a:avLst>
              <a:gd name="adj1" fmla="val 26709"/>
              <a:gd name="adj2" fmla="val 50000"/>
              <a:gd name="adj3" fmla="val 25000"/>
            </a:avLst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5500"/>
            <a:endParaRPr lang="en-US" sz="11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405848" y="3970255"/>
            <a:ext cx="6915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spc="-30" dirty="0">
                <a:latin typeface="IBM Plex Sans" pitchFamily="34" charset="0"/>
                <a:cs typeface="Arial"/>
              </a:rPr>
              <a:t>Auto-retrain</a:t>
            </a:r>
            <a:endParaRPr lang="en-US" sz="1200" i="1" spc="-30" dirty="0">
              <a:latin typeface="IBM Plex Sans" pitchFamily="34" charset="0"/>
              <a:cs typeface="Arial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7700361" y="3496481"/>
            <a:ext cx="5190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spc="-30" dirty="0">
                <a:latin typeface="IBM Plex Sans" pitchFamily="34" charset="0"/>
                <a:cs typeface="Arial"/>
              </a:rPr>
              <a:t>Refine</a:t>
            </a:r>
            <a:endParaRPr lang="en-US" sz="1200" i="1" spc="-30" dirty="0">
              <a:latin typeface="IBM Plex Sans" pitchFamily="34" charset="0"/>
              <a:cs typeface="Arial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6031994" y="5800253"/>
            <a:ext cx="2428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pc="-30" dirty="0">
                <a:latin typeface="IBM Plex Sans" pitchFamily="34" charset="0"/>
                <a:cs typeface="Arial"/>
              </a:rPr>
              <a:t>Features, Lineage/Relationships recorded</a:t>
            </a:r>
          </a:p>
          <a:p>
            <a:r>
              <a:rPr lang="en-US" sz="1000" spc="-30" dirty="0">
                <a:latin typeface="IBM Plex Sans" pitchFamily="34" charset="0"/>
                <a:cs typeface="Arial"/>
              </a:rPr>
              <a:t>in Governance Catalog</a:t>
            </a:r>
          </a:p>
        </p:txBody>
      </p:sp>
      <p:sp>
        <p:nvSpPr>
          <p:cNvPr id="91" name="Hexagon 90"/>
          <p:cNvSpPr/>
          <p:nvPr/>
        </p:nvSpPr>
        <p:spPr>
          <a:xfrm>
            <a:off x="10997596" y="919300"/>
            <a:ext cx="1195069" cy="837028"/>
          </a:xfrm>
          <a:prstGeom prst="hexagon">
            <a:avLst/>
          </a:prstGeom>
          <a:solidFill>
            <a:schemeClr val="bg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r>
              <a:rPr lang="en-US" sz="1050" i="1" spc="-30" dirty="0">
                <a:solidFill>
                  <a:srgbClr val="002060"/>
                </a:solidFill>
                <a:latin typeface="IBM Plex Sans" pitchFamily="34" charset="0"/>
                <a:cs typeface="Arial"/>
              </a:rPr>
              <a:t>Development </a:t>
            </a:r>
          </a:p>
          <a:p>
            <a:r>
              <a:rPr lang="en-US" sz="1050" i="1" spc="-30" dirty="0">
                <a:solidFill>
                  <a:srgbClr val="002060"/>
                </a:solidFill>
                <a:latin typeface="IBM Plex Sans" pitchFamily="34" charset="0"/>
                <a:cs typeface="Arial"/>
              </a:rPr>
              <a:t>&amp; prototyping</a:t>
            </a:r>
          </a:p>
          <a:p>
            <a:pPr algn="ctr" defTabSz="825500"/>
            <a:endParaRPr lang="en-US" sz="1050" dirty="0">
              <a:solidFill>
                <a:srgbClr val="FF0000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2" name="Hexagon 91"/>
          <p:cNvSpPr/>
          <p:nvPr/>
        </p:nvSpPr>
        <p:spPr>
          <a:xfrm>
            <a:off x="10922065" y="1855965"/>
            <a:ext cx="1319993" cy="837028"/>
          </a:xfrm>
          <a:prstGeom prst="hexagon">
            <a:avLst/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/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Production</a:t>
            </a:r>
          </a:p>
        </p:txBody>
      </p:sp>
    </p:spTree>
    <p:extLst>
      <p:ext uri="{BB962C8B-B14F-4D97-AF65-F5344CB8AC3E}">
        <p14:creationId xmlns:p14="http://schemas.microsoft.com/office/powerpoint/2010/main" val="1968037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Enterprise IaaS for Data Scientists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375875" y="1613295"/>
            <a:ext cx="8673732" cy="440064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132160" indent="-13216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§"/>
              <a:defRPr sz="1500" b="1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386954" indent="-16906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STHeitiSC-Light" charset="-122"/>
              <a:buChar char="－"/>
              <a:defRPr sz="1350" b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603647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072754" indent="-13216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050">
                <a:solidFill>
                  <a:schemeClr val="tx1"/>
                </a:solidFill>
                <a:latin typeface="+mn-lt"/>
                <a:ea typeface="+mn-ea"/>
              </a:defRPr>
            </a:lvl4pPr>
            <a:lvl5pPr marL="12894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5pPr>
            <a:lvl6pPr marL="16323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6pPr>
            <a:lvl7pPr marL="19752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7pPr>
            <a:lvl8pPr marL="23181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8pPr>
            <a:lvl9pPr marL="26610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32160" marR="0" lvl="0" indent="-13216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0"/>
              <a:buChar char="§"/>
              <a:tabLst/>
              <a:defRPr/>
            </a:pPr>
            <a:r>
              <a:rPr kumimoji="0" lang="en-US" sz="16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Efficient Compute Resource Management for large-scale Analytics, Machine Learning and Deep Learning workloads</a:t>
            </a:r>
          </a:p>
          <a:p>
            <a:pPr marL="386954" marR="0" lvl="1" indent="-169069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STHeitiSC-Light" charset="-122"/>
              <a:buChar char="－"/>
              <a:tabLst/>
              <a:defRPr/>
            </a:pPr>
            <a:r>
              <a:rPr kumimoji="0" lang="en-US" sz="16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Enable Data Scientists  to </a:t>
            </a:r>
            <a:r>
              <a:rPr kumimoji="0" lang="en-US" sz="165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procure</a:t>
            </a:r>
            <a:r>
              <a:rPr kumimoji="0" lang="en-US" sz="16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 resources from a shared compute “grid”  for any kind of activity </a:t>
            </a:r>
            <a:r>
              <a:rPr kumimoji="0" lang="mr-IN" sz="16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–</a:t>
            </a:r>
            <a:r>
              <a:rPr kumimoji="0" lang="en-US" sz="16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 from interactive notebooks &amp; IDEs to training Jobs or scheduled scripts and Apps.</a:t>
            </a:r>
          </a:p>
          <a:p>
            <a:pPr marL="386954" marR="0" lvl="1" indent="-169069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STHeitiSC-Light" charset="-122"/>
              <a:buChar char="－"/>
              <a:tabLst/>
              <a:defRPr/>
            </a:pPr>
            <a:r>
              <a:rPr kumimoji="0" lang="en-US" sz="16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All compute manifested as Docker containers/Kubernetes pods</a:t>
            </a:r>
          </a:p>
          <a:p>
            <a:pPr marL="386954" marR="0" lvl="1" indent="-169069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STHeitiSC-Light" charset="-122"/>
              <a:buChar char="－"/>
              <a:tabLst/>
              <a:defRPr/>
            </a:pPr>
            <a:endParaRPr kumimoji="0" lang="en-US" sz="16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  <a:p>
            <a:pPr marL="132160" marR="0" lvl="0" indent="-13216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0"/>
              <a:buChar char="§"/>
              <a:tabLst/>
              <a:defRPr/>
            </a:pPr>
            <a:r>
              <a:rPr kumimoji="0" lang="en-US" sz="16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HDP/Yarn as </a:t>
            </a:r>
            <a:r>
              <a:rPr kumimoji="0" lang="en-US" sz="165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the</a:t>
            </a:r>
            <a:r>
              <a:rPr kumimoji="0" lang="en-US" sz="16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 Resource Manager</a:t>
            </a:r>
          </a:p>
          <a:p>
            <a:pPr marL="386954" marR="0" lvl="1" indent="-169069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STHeitiSC-Light" charset="-122"/>
              <a:buChar char="－"/>
              <a:tabLst/>
              <a:defRPr/>
            </a:pPr>
            <a:r>
              <a:rPr kumimoji="0" lang="en-US" sz="16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Enable </a:t>
            </a:r>
            <a:r>
              <a:rPr kumimoji="0" lang="en-US" sz="165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all</a:t>
            </a:r>
            <a:r>
              <a:rPr kumimoji="0" lang="en-US" sz="16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 workloads, whether Map Reduce or Spark Jobs or DSX/ML activities to be uniformly handled by the HDP/Yarn scheduler.</a:t>
            </a:r>
          </a:p>
          <a:p>
            <a:pPr marL="386954" marR="0" lvl="1" indent="-169069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STHeitiSC-Light" charset="-122"/>
              <a:buChar char="－"/>
              <a:tabLst/>
              <a:defRPr/>
            </a:pPr>
            <a:r>
              <a:rPr kumimoji="0" lang="en-US" sz="16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Manage Queue Priorities, balancing of workloads and scale-out for the whole cluster  providing best utilization of all resources.</a:t>
            </a:r>
          </a:p>
          <a:p>
            <a:pPr marL="386954" marR="0" lvl="1" indent="-169069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STHeitiSC-Light" charset="-122"/>
              <a:buChar char="－"/>
              <a:tabLst/>
              <a:defRPr/>
            </a:pPr>
            <a:endParaRPr kumimoji="0" lang="en-US" sz="16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4575" y="5534026"/>
            <a:ext cx="6553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Ø"/>
            </a:pPr>
            <a:r>
              <a:rPr lang="en-US" sz="1500" kern="1200">
                <a:solidFill>
                  <a:srgbClr val="002060"/>
                </a:solidFill>
                <a:latin typeface="Arial"/>
                <a:ea typeface="MS PGothic" charset="0"/>
                <a:cs typeface="MS PGothic" charset="0"/>
              </a:rPr>
              <a:t>Yarn and  Kubernetes  -  the best of both worlds !</a:t>
            </a:r>
          </a:p>
        </p:txBody>
      </p:sp>
    </p:spTree>
    <p:extLst>
      <p:ext uri="{BB962C8B-B14F-4D97-AF65-F5344CB8AC3E}">
        <p14:creationId xmlns:p14="http://schemas.microsoft.com/office/powerpoint/2010/main" val="4981652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300" y="200832"/>
            <a:ext cx="11394016" cy="501650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Introducing IBM Data Science Experience Local </a:t>
            </a:r>
            <a:br>
              <a:rPr lang="en-US" sz="2800" dirty="0">
                <a:solidFill>
                  <a:schemeClr val="bg1"/>
                </a:solidFill>
              </a:rPr>
            </a:br>
            <a:endParaRPr lang="en-US" sz="2800" dirty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055519" y="1266765"/>
            <a:ext cx="10557361" cy="4850571"/>
            <a:chOff x="-338" y="1332963"/>
            <a:chExt cx="9972009" cy="5491729"/>
          </a:xfrm>
        </p:grpSpPr>
        <p:sp>
          <p:nvSpPr>
            <p:cNvPr id="5" name="TextBox 21"/>
            <p:cNvSpPr txBox="1">
              <a:spLocks noChangeArrowheads="1"/>
            </p:cNvSpPr>
            <p:nvPr/>
          </p:nvSpPr>
          <p:spPr bwMode="auto">
            <a:xfrm>
              <a:off x="6176441" y="2834694"/>
              <a:ext cx="3795230" cy="3989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marL="128588" indent="-128588" defTabSz="257175" eaLnBrk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 kern="12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Projects and Version Control , for dev-&gt;test-&gt;prod continuous engineering</a:t>
              </a:r>
            </a:p>
            <a:p>
              <a:pPr defTabSz="257175" eaLnBrk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1200" kern="1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pPr marL="128588" indent="-128588" defTabSz="257175" eaLnBrk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 kern="12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Relational &amp; Hadoop data sources connectivity</a:t>
              </a:r>
            </a:p>
            <a:p>
              <a:pPr marL="128588" indent="-128588" defTabSz="257175" eaLnBrk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en-US" sz="1200" kern="1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pPr marL="128588" indent="-128588" defTabSz="257175" eaLnBrk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 kern="12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Machine Learning  &amp; Deep Learning  - manage/monitor &amp; deploy models</a:t>
              </a:r>
            </a:p>
            <a:p>
              <a:pPr marL="128588" indent="-128588" defTabSz="257175" eaLnBrk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en-US" sz="1200" kern="1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pPr marL="128588" indent="-128588" defTabSz="257175" eaLnBrk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 kern="12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Spark-in-DSX  and Remote Spark  (Hadoop) as well as Python &amp; R based Analytics, ML.</a:t>
              </a:r>
            </a:p>
            <a:p>
              <a:pPr marL="128588" indent="-128588" defTabSz="257175" eaLnBrk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en-US" sz="1200" kern="1200" dirty="0">
                <a:solidFill>
                  <a:srgbClr val="FFFFFF">
                    <a:lumMod val="65000"/>
                  </a:srgb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pPr marL="128588" indent="-128588" defTabSz="257175" eaLnBrk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 kern="12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Publish notebooks and other assets, Host R Shiny Apps, schedule jobs</a:t>
              </a:r>
            </a:p>
            <a:p>
              <a:pPr marL="128588" indent="-128588" defTabSz="257175" eaLnBrk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en-US" sz="1200" kern="1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pPr marL="128588" indent="-128588" defTabSz="257175" eaLnBrk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 kern="12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Compute Elasticity support, manage CPU/GPU &amp; memory resources</a:t>
              </a:r>
            </a:p>
            <a:p>
              <a:pPr marL="128588" indent="-128588" defTabSz="257175" eaLnBrk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en-US" sz="1200" kern="1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pPr marL="128588" indent="-128588" defTabSz="257175" eaLnBrk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 kern="12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Data Science Elite team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-338" y="1332963"/>
              <a:ext cx="8812300" cy="3521661"/>
              <a:chOff x="-338" y="1332963"/>
              <a:chExt cx="8812300" cy="3521661"/>
            </a:xfrm>
          </p:grpSpPr>
          <p:sp>
            <p:nvSpPr>
              <p:cNvPr id="7" name="TextBox 4"/>
              <p:cNvSpPr txBox="1">
                <a:spLocks noChangeArrowheads="1"/>
              </p:cNvSpPr>
              <p:nvPr/>
            </p:nvSpPr>
            <p:spPr bwMode="auto">
              <a:xfrm>
                <a:off x="5504106" y="1576209"/>
                <a:ext cx="3129617" cy="3069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en-US" sz="1200" b="1" kern="1200" dirty="0">
                    <a:solidFill>
                      <a:srgbClr val="FFFFFF">
                        <a:lumMod val="50000"/>
                      </a:srgb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IBM Data Science Experience</a:t>
                </a:r>
              </a:p>
            </p:txBody>
          </p:sp>
          <p:sp>
            <p:nvSpPr>
              <p:cNvPr id="8" name="TextBox 7"/>
              <p:cNvSpPr txBox="1">
                <a:spLocks noChangeArrowheads="1"/>
              </p:cNvSpPr>
              <p:nvPr/>
            </p:nvSpPr>
            <p:spPr bwMode="auto">
              <a:xfrm>
                <a:off x="576885" y="2532759"/>
                <a:ext cx="1222702" cy="2750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algn="ctr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en-US" sz="1013" b="1" kern="1200" dirty="0">
                    <a:solidFill>
                      <a:srgbClr val="FFFFFF">
                        <a:lumMod val="50000"/>
                      </a:srgb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Community</a:t>
                </a:r>
              </a:p>
            </p:txBody>
          </p:sp>
          <p:sp>
            <p:nvSpPr>
              <p:cNvPr id="9" name="TextBox 8"/>
              <p:cNvSpPr txBox="1">
                <a:spLocks noChangeArrowheads="1"/>
              </p:cNvSpPr>
              <p:nvPr/>
            </p:nvSpPr>
            <p:spPr bwMode="auto">
              <a:xfrm>
                <a:off x="3878212" y="2540385"/>
                <a:ext cx="1383911" cy="2750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algn="ctr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en-US" sz="1013" b="1" kern="1200" dirty="0">
                    <a:solidFill>
                      <a:srgbClr val="FFFFFF">
                        <a:lumMod val="50000"/>
                      </a:srgb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Open Source</a:t>
                </a:r>
              </a:p>
            </p:txBody>
          </p:sp>
          <p:sp>
            <p:nvSpPr>
              <p:cNvPr id="10" name="TextBox 9"/>
              <p:cNvSpPr txBox="1">
                <a:spLocks noChangeArrowheads="1"/>
              </p:cNvSpPr>
              <p:nvPr/>
            </p:nvSpPr>
            <p:spPr bwMode="auto">
              <a:xfrm>
                <a:off x="7002709" y="2529664"/>
                <a:ext cx="1809253" cy="2750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algn="ctr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en-US" sz="1013" b="1" kern="1200" dirty="0">
                    <a:solidFill>
                      <a:srgbClr val="FFFFFF">
                        <a:lumMod val="50000"/>
                      </a:srgb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IBM Added Value</a:t>
                </a:r>
              </a:p>
            </p:txBody>
          </p:sp>
          <p:cxnSp>
            <p:nvCxnSpPr>
              <p:cNvPr id="11" name="Straight Connector 10"/>
              <p:cNvCxnSpPr/>
              <p:nvPr/>
            </p:nvCxnSpPr>
            <p:spPr>
              <a:xfrm>
                <a:off x="4570168" y="1979814"/>
                <a:ext cx="0" cy="47609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" name="Straight Connector 11"/>
              <p:cNvCxnSpPr/>
              <p:nvPr/>
            </p:nvCxnSpPr>
            <p:spPr>
              <a:xfrm flipH="1">
                <a:off x="1159532" y="2279924"/>
                <a:ext cx="6747804" cy="20503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214250" y="2315674"/>
                <a:ext cx="0" cy="166235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7907336" y="2279924"/>
                <a:ext cx="0" cy="16490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" name="TextBox 16"/>
              <p:cNvSpPr txBox="1">
                <a:spLocks noChangeArrowheads="1"/>
              </p:cNvSpPr>
              <p:nvPr/>
            </p:nvSpPr>
            <p:spPr bwMode="auto">
              <a:xfrm>
                <a:off x="-338" y="2910779"/>
                <a:ext cx="3162454" cy="19438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200" kern="1200" dirty="0">
                    <a:solidFill>
                      <a:prstClr val="black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Find tutorials and datasets</a:t>
                </a: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1200" kern="1200" dirty="0">
                  <a:solidFill>
                    <a:prstClr val="black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200" kern="1200" dirty="0">
                    <a:solidFill>
                      <a:prstClr val="black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Connect with other Data Scientists</a:t>
                </a: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1200" kern="1200" dirty="0">
                  <a:solidFill>
                    <a:prstClr val="black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200" kern="1200" dirty="0">
                    <a:solidFill>
                      <a:prstClr val="black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IBM ML Hub for expert assistance</a:t>
                </a: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1200" kern="1200" dirty="0">
                  <a:solidFill>
                    <a:prstClr val="black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200" kern="1200" dirty="0">
                    <a:solidFill>
                      <a:prstClr val="black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Open Source evangelism</a:t>
                </a: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1200" kern="1200" dirty="0">
                  <a:solidFill>
                    <a:prstClr val="black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200" kern="1200" dirty="0">
                    <a:solidFill>
                      <a:prstClr val="black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Fork and share projects, samples</a:t>
                </a:r>
              </a:p>
            </p:txBody>
          </p:sp>
          <p:sp>
            <p:nvSpPr>
              <p:cNvPr id="16" name="TextBox 20"/>
              <p:cNvSpPr txBox="1">
                <a:spLocks noChangeArrowheads="1"/>
              </p:cNvSpPr>
              <p:nvPr/>
            </p:nvSpPr>
            <p:spPr bwMode="auto">
              <a:xfrm>
                <a:off x="3066953" y="2900970"/>
                <a:ext cx="2815038" cy="19438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</a:pPr>
                <a:r>
                  <a:rPr lang="en-US" altLang="en-US" sz="1200" kern="1200" dirty="0">
                    <a:solidFill>
                      <a:prstClr val="black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Code in Scala/Python/R/SQL</a:t>
                </a: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</a:pPr>
                <a:endParaRPr lang="en-US" altLang="en-US" sz="1200" kern="1200" dirty="0">
                  <a:solidFill>
                    <a:prstClr val="black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</a:pPr>
                <a:r>
                  <a:rPr lang="en-US" altLang="en-US" sz="1200" kern="1200" dirty="0">
                    <a:solidFill>
                      <a:prstClr val="black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Zeppelin &amp; Jupyter Notebooks</a:t>
                </a: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</a:pPr>
                <a:endParaRPr lang="en-US" altLang="en-US" sz="1200" kern="1200" dirty="0">
                  <a:solidFill>
                    <a:prstClr val="black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</a:pPr>
                <a:r>
                  <a:rPr lang="en-US" altLang="en-US" sz="1200" kern="1200" dirty="0">
                    <a:solidFill>
                      <a:prstClr val="black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RStudio IDE</a:t>
                </a: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</a:pPr>
                <a:endParaRPr lang="en-US" altLang="en-US" sz="1200" b="1" kern="1200" dirty="0">
                  <a:solidFill>
                    <a:srgbClr val="455AFB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</a:pPr>
                <a:r>
                  <a:rPr lang="en-US" altLang="en-US" sz="1200" kern="1200" dirty="0">
                    <a:solidFill>
                      <a:srgbClr val="000000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Anaconda distribution</a:t>
                </a: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</a:pPr>
                <a:endParaRPr lang="en-US" altLang="en-US" sz="1200" kern="1200" dirty="0">
                  <a:solidFill>
                    <a:prstClr val="black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</a:pPr>
                <a:r>
                  <a:rPr lang="en-US" altLang="en-US" sz="1200" kern="1200" dirty="0">
                    <a:solidFill>
                      <a:prstClr val="black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Add your favorite libraries</a:t>
                </a:r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6223" y="1332963"/>
                <a:ext cx="1867885" cy="79341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6567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0324" y="2602750"/>
            <a:ext cx="733323" cy="5884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932" y="1967931"/>
            <a:ext cx="846447" cy="90347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0007" y="2102202"/>
            <a:ext cx="1441863" cy="54616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4259" y="1939946"/>
            <a:ext cx="1243272" cy="101835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8039" y="4179071"/>
            <a:ext cx="1700059" cy="65386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2325" y="3007617"/>
            <a:ext cx="1287999" cy="64188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0514" y="4013970"/>
            <a:ext cx="1254874" cy="81897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1907" y="2383764"/>
            <a:ext cx="1467965" cy="556644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908038" y="3191243"/>
            <a:ext cx="1890222" cy="1260721"/>
            <a:chOff x="1289595" y="10832022"/>
            <a:chExt cx="5040591" cy="336192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53589" y="10832022"/>
              <a:ext cx="3050261" cy="1365941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1289595" y="12470394"/>
              <a:ext cx="5040591" cy="1723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42837" eaLnBrk="0"/>
              <a:r>
                <a:rPr lang="en-US" b="1" i="1" dirty="0">
                  <a:ea typeface="Arial" charset="0"/>
                  <a:cs typeface="Arial" charset="0"/>
                </a:rPr>
                <a:t>Data Science Experience</a:t>
              </a:r>
              <a:endParaRPr lang="en-US" b="1" i="1" baseline="30000" dirty="0">
                <a:ea typeface="Arial" charset="0"/>
                <a:cs typeface="Arial" charset="0"/>
              </a:endParaRPr>
            </a:p>
          </p:txBody>
        </p: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65649" y="5153753"/>
            <a:ext cx="934223" cy="91115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33866" y="5251325"/>
            <a:ext cx="1272919" cy="71601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32656" y="4199307"/>
            <a:ext cx="1113063" cy="52770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99271" y="3237873"/>
            <a:ext cx="1882486" cy="542108"/>
          </a:xfrm>
          <a:prstGeom prst="rect">
            <a:avLst/>
          </a:prstGeom>
        </p:spPr>
      </p:pic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1281298" y="150007"/>
            <a:ext cx="8675501" cy="705790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DSX is an Open Platform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89114" y="5239121"/>
            <a:ext cx="3764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 defTabSz="473888" eaLnBrk="0">
              <a:buSzPct val="85000"/>
              <a:buFont typeface="Wingdings" charset="2"/>
              <a:buChar char="ü"/>
              <a:defRPr/>
            </a:pPr>
            <a:r>
              <a:rPr lang="en-US" altLang="en-US" sz="1200" b="1" dirty="0">
                <a:latin typeface="Helvetica Neue" charset="0"/>
                <a:ea typeface="Helvetica Neue" charset="0"/>
                <a:cs typeface="Helvetica Neue" charset="0"/>
              </a:rPr>
              <a:t>Add your favorite libraries</a:t>
            </a:r>
          </a:p>
          <a:p>
            <a:pPr marL="214313" indent="-214313" defTabSz="473888" eaLnBrk="0">
              <a:buSzPct val="85000"/>
              <a:buFont typeface="Wingdings" charset="2"/>
              <a:buChar char="ü"/>
              <a:defRPr/>
            </a:pPr>
            <a:endParaRPr lang="en-US" altLang="en-US" sz="1200" b="1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214313" indent="-214313" defTabSz="473888" eaLnBrk="0">
              <a:buSzPct val="85000"/>
              <a:buFont typeface="Wingdings" charset="2"/>
              <a:buChar char="ü"/>
              <a:defRPr/>
            </a:pPr>
            <a:r>
              <a:rPr lang="en-US" altLang="en-US" sz="1200" b="1" dirty="0">
                <a:latin typeface="Helvetica Neue" charset="0"/>
                <a:ea typeface="Helvetica Neue" charset="0"/>
                <a:cs typeface="Helvetica Neue" charset="0"/>
              </a:rPr>
              <a:t>Publish Open APIs for secure ML applications</a:t>
            </a:r>
            <a:endParaRPr lang="en-US" sz="1200" dirty="0">
              <a:ea typeface="MS PGothic" charset="0"/>
              <a:cs typeface="MS PGothic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95318" y="4895910"/>
            <a:ext cx="827258" cy="35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7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9125" y="775223"/>
            <a:ext cx="8743950" cy="54768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5600" y="1066839"/>
            <a:ext cx="2641600" cy="46166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Learn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Connect to Enterprise data sources easily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Collaborate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Working on cluster</a:t>
            </a:r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safer than desktops for leader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Safe behind the firewall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aseline="0" dirty="0"/>
          </a:p>
          <a:p>
            <a:r>
              <a:rPr lang="en-US" sz="1200" dirty="0"/>
              <a:t>Big SQL, Db2 (warehouse/z/LUW), Hive for HDP, HDFS for HDP</a:t>
            </a:r>
          </a:p>
          <a:p>
            <a:r>
              <a:rPr lang="en-US" sz="1200" dirty="0"/>
              <a:t>Hive for Cloudera (CDH)</a:t>
            </a:r>
          </a:p>
          <a:p>
            <a:r>
              <a:rPr lang="en-US" sz="1200" dirty="0"/>
              <a:t>HDFS for Cloudera (CDH)</a:t>
            </a:r>
          </a:p>
          <a:p>
            <a:r>
              <a:rPr lang="en-US" sz="1200" dirty="0"/>
              <a:t>Informix, </a:t>
            </a:r>
            <a:r>
              <a:rPr lang="en-US" sz="1200" dirty="0" err="1"/>
              <a:t>Netezza</a:t>
            </a:r>
            <a:r>
              <a:rPr lang="en-US" sz="1200" dirty="0"/>
              <a:t>, Oracle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 easily..</a:t>
            </a:r>
          </a:p>
        </p:txBody>
      </p:sp>
    </p:spTree>
    <p:extLst>
      <p:ext uri="{BB962C8B-B14F-4D97-AF65-F5344CB8AC3E}">
        <p14:creationId xmlns:p14="http://schemas.microsoft.com/office/powerpoint/2010/main" val="108439748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9938" y="1038524"/>
            <a:ext cx="7409524" cy="23904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4000" y="1460500"/>
            <a:ext cx="4038600" cy="34163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DSX Local simplifies distribution of team work based on skills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DSX Local increases knowledge sharing and knowledge retention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Currently based on open source notebooks, productivity tools in the future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r>
              <a:rPr lang="en-US" dirty="0"/>
              <a:t>DSX Local simplifies cluster management for teams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8819" y="3692301"/>
            <a:ext cx="4136562" cy="242768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explore</a:t>
            </a:r>
          </a:p>
        </p:txBody>
      </p:sp>
    </p:spTree>
    <p:extLst>
      <p:ext uri="{BB962C8B-B14F-4D97-AF65-F5344CB8AC3E}">
        <p14:creationId xmlns:p14="http://schemas.microsoft.com/office/powerpoint/2010/main" val="192221791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is a team sport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082455"/>
            <a:ext cx="5697384" cy="25412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050" y="2899577"/>
            <a:ext cx="5823017" cy="3184965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9681233" y="2184400"/>
            <a:ext cx="2104367" cy="626533"/>
          </a:xfrm>
          <a:prstGeom prst="wedgeRoundRectCallout">
            <a:avLst>
              <a:gd name="adj1" fmla="val -64827"/>
              <a:gd name="adj2" fmla="val 165202"/>
              <a:gd name="adj3" fmla="val 16667"/>
            </a:avLst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Collaborate within</a:t>
            </a:r>
            <a:r>
              <a:rPr kumimoji="0" lang="en-US" sz="11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git-backed projects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12004600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6881" y="953023"/>
            <a:ext cx="5495238" cy="39428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3853" y="2645051"/>
            <a:ext cx="5498147" cy="26680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000" y="1257300"/>
            <a:ext cx="4584700" cy="4247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Facilitate creation of machine learning models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Facilitate deployment of models as API end-points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r>
              <a:rPr lang="en-US" dirty="0"/>
              <a:t>Automation of Batch Scoring, Training and Evaluation scripts as schedulable jobs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GIT integration to collaborate with engineers in their favorite environment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Publish content to others in pdf / html / R-Shiny app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&amp; Collaborate</a:t>
            </a:r>
          </a:p>
        </p:txBody>
      </p:sp>
    </p:spTree>
    <p:extLst>
      <p:ext uri="{BB962C8B-B14F-4D97-AF65-F5344CB8AC3E}">
        <p14:creationId xmlns:p14="http://schemas.microsoft.com/office/powerpoint/2010/main" val="564535011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lQlXImB_k.PHGsZ93iFRg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theme/theme1.xml><?xml version="1.0" encoding="utf-8"?>
<a:theme xmlns:a="http://schemas.openxmlformats.org/drawingml/2006/main" name="IBM Cloud 2017">
  <a:themeElements>
    <a:clrScheme name="IBM Cloud 2017 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8AEAE"/>
      </a:accent1>
      <a:accent2>
        <a:srgbClr val="E4E1E4"/>
      </a:accent2>
      <a:accent3>
        <a:srgbClr val="F05253"/>
      </a:accent3>
      <a:accent4>
        <a:srgbClr val="1C3649"/>
      </a:accent4>
      <a:accent5>
        <a:srgbClr val="5498D5"/>
      </a:accent5>
      <a:accent6>
        <a:srgbClr val="AC72E6"/>
      </a:accent6>
      <a:hlink>
        <a:srgbClr val="1F92F4"/>
      </a:hlink>
      <a:folHlink>
        <a:srgbClr val="FF00FF"/>
      </a:folHlink>
    </a:clrScheme>
    <a:fontScheme name="IBM Cloud 2017">
      <a:majorFont>
        <a:latin typeface="Calibri"/>
        <a:ea typeface="Calibri"/>
        <a:cs typeface="Calibri"/>
      </a:majorFont>
      <a:minorFont>
        <a:latin typeface="Arial"/>
        <a:ea typeface="Arial"/>
        <a:cs typeface="Arial"/>
      </a:minorFont>
    </a:fontScheme>
    <a:fmtScheme name="IBM Cloud 201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Custom 3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5FEDD8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no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100" b="0" i="0" u="none" strike="noStrike" cap="none" spc="0" normalizeH="0" baseline="0" smtClean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2_White">
  <a:themeElements>
    <a:clrScheme name="Custom 3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5FEDD8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IBM Cloud 2017">
  <a:themeElements>
    <a:clrScheme name="IBM Cloud 2017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8AEAE"/>
      </a:accent1>
      <a:accent2>
        <a:srgbClr val="E4E1E4"/>
      </a:accent2>
      <a:accent3>
        <a:srgbClr val="F05253"/>
      </a:accent3>
      <a:accent4>
        <a:srgbClr val="1C3649"/>
      </a:accent4>
      <a:accent5>
        <a:srgbClr val="5498D5"/>
      </a:accent5>
      <a:accent6>
        <a:srgbClr val="AC72E6"/>
      </a:accent6>
      <a:hlink>
        <a:srgbClr val="0000FF"/>
      </a:hlink>
      <a:folHlink>
        <a:srgbClr val="FF00FF"/>
      </a:folHlink>
    </a:clrScheme>
    <a:fontScheme name="IBM Cloud 2017">
      <a:majorFont>
        <a:latin typeface="Calibri"/>
        <a:ea typeface="Calibri"/>
        <a:cs typeface="Calibri"/>
      </a:majorFont>
      <a:minorFont>
        <a:latin typeface="Arial"/>
        <a:ea typeface="Arial"/>
        <a:cs typeface="Arial"/>
      </a:minorFont>
    </a:fontScheme>
    <a:fmtScheme name="IBM Cloud 201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6297</TotalTime>
  <Words>2462</Words>
  <Application>Microsoft Office PowerPoint</Application>
  <PresentationFormat>Widescreen</PresentationFormat>
  <Paragraphs>515</Paragraphs>
  <Slides>31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47" baseType="lpstr">
      <vt:lpstr>ＭＳ Ｐゴシック</vt:lpstr>
      <vt:lpstr>ＭＳ Ｐゴシック</vt:lpstr>
      <vt:lpstr>Arial</vt:lpstr>
      <vt:lpstr>Calibri</vt:lpstr>
      <vt:lpstr>Helvetica</vt:lpstr>
      <vt:lpstr>Helvetica Light</vt:lpstr>
      <vt:lpstr>Helvetica Neue</vt:lpstr>
      <vt:lpstr>Helvetica Neue Light</vt:lpstr>
      <vt:lpstr>Helvetica Neue Thin</vt:lpstr>
      <vt:lpstr>IBM Plex Sans</vt:lpstr>
      <vt:lpstr>STHeitiSC-Light</vt:lpstr>
      <vt:lpstr>Wingdings</vt:lpstr>
      <vt:lpstr>ヒラギノ角ゴ Pro W3</vt:lpstr>
      <vt:lpstr>IBM Cloud 2017</vt:lpstr>
      <vt:lpstr>1_White</vt:lpstr>
      <vt:lpstr>2_White</vt:lpstr>
      <vt:lpstr>PowerPoint Presentation</vt:lpstr>
      <vt:lpstr>Value of a Data Science Platform</vt:lpstr>
      <vt:lpstr>IBM DSX - the  Experience for Hybrid Data Science</vt:lpstr>
      <vt:lpstr>Introducing IBM Data Science Experience Local  </vt:lpstr>
      <vt:lpstr>DSX is an Open Platform</vt:lpstr>
      <vt:lpstr>Get started easily..</vt:lpstr>
      <vt:lpstr>and explore</vt:lpstr>
      <vt:lpstr>Data Science is a team sport</vt:lpstr>
      <vt:lpstr>Build &amp; Collaborate</vt:lpstr>
      <vt:lpstr>Essential tools for Data Scientists</vt:lpstr>
      <vt:lpstr>Self serve Compute Environments</vt:lpstr>
      <vt:lpstr>Extend ..  – Roll your own Environments </vt:lpstr>
      <vt:lpstr>Automate ..</vt:lpstr>
      <vt:lpstr>Deploy, monitor and manage</vt:lpstr>
      <vt:lpstr>What’s new in v1.2.0</vt:lpstr>
      <vt:lpstr>SPSS Modeler for DSX</vt:lpstr>
      <vt:lpstr>Decision Optimization for DSX</vt:lpstr>
      <vt:lpstr>MMD: Introducing Manage Deployments feature</vt:lpstr>
      <vt:lpstr>MMD: Introducing Manage Deployments feature</vt:lpstr>
      <vt:lpstr>Deployment manager - Project Releases  </vt:lpstr>
      <vt:lpstr>Bring in a new “release” to production</vt:lpstr>
      <vt:lpstr>Expose a ML model  via a REST API</vt:lpstr>
      <vt:lpstr>Expose Python and R scripts as a Web Service</vt:lpstr>
      <vt:lpstr>Deploy a script as a schedulable Job</vt:lpstr>
      <vt:lpstr>Deploy a Notebook or R Shiny App</vt:lpstr>
      <vt:lpstr>DSX Local Architecture overview</vt:lpstr>
      <vt:lpstr>HA in DSX </vt:lpstr>
      <vt:lpstr>PowerPoint Presentation</vt:lpstr>
      <vt:lpstr>Strategy Highlights</vt:lpstr>
      <vt:lpstr>Key scenario: Governed Enterprise Data Science</vt:lpstr>
      <vt:lpstr>Goal: Enterprise IaaS for Data Scientists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scopty</dc:creator>
  <cp:lastModifiedBy>Joel Patterson</cp:lastModifiedBy>
  <cp:revision>187</cp:revision>
  <dcterms:modified xsi:type="dcterms:W3CDTF">2018-07-12T13:08:30Z</dcterms:modified>
</cp:coreProperties>
</file>